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17" r:id="rId5"/>
    <p:sldMasterId id="2147493775" r:id="rId6"/>
    <p:sldMasterId id="2147493788" r:id="rId7"/>
    <p:sldMasterId id="2147493806" r:id="rId8"/>
    <p:sldMasterId id="2147493819" r:id="rId9"/>
  </p:sldMasterIdLst>
  <p:notesMasterIdLst>
    <p:notesMasterId r:id="rId77"/>
  </p:notesMasterIdLst>
  <p:handoutMasterIdLst>
    <p:handoutMasterId r:id="rId78"/>
  </p:handoutMasterIdLst>
  <p:sldIdLst>
    <p:sldId id="959" r:id="rId10"/>
    <p:sldId id="824" r:id="rId11"/>
    <p:sldId id="826" r:id="rId12"/>
    <p:sldId id="995" r:id="rId13"/>
    <p:sldId id="2142532321" r:id="rId14"/>
    <p:sldId id="2142532405" r:id="rId15"/>
    <p:sldId id="2142532333" r:id="rId16"/>
    <p:sldId id="2142532433" r:id="rId17"/>
    <p:sldId id="2142532410" r:id="rId18"/>
    <p:sldId id="384" r:id="rId19"/>
    <p:sldId id="385" r:id="rId20"/>
    <p:sldId id="2142532420" r:id="rId21"/>
    <p:sldId id="1133" r:id="rId22"/>
    <p:sldId id="462" r:id="rId23"/>
    <p:sldId id="464" r:id="rId24"/>
    <p:sldId id="465" r:id="rId25"/>
    <p:sldId id="466" r:id="rId26"/>
    <p:sldId id="467" r:id="rId27"/>
    <p:sldId id="468" r:id="rId28"/>
    <p:sldId id="469" r:id="rId29"/>
    <p:sldId id="393" r:id="rId30"/>
    <p:sldId id="394" r:id="rId31"/>
    <p:sldId id="2142532357" r:id="rId32"/>
    <p:sldId id="2142532358" r:id="rId33"/>
    <p:sldId id="2142532382" r:id="rId34"/>
    <p:sldId id="2142532423" r:id="rId35"/>
    <p:sldId id="2142532422" r:id="rId36"/>
    <p:sldId id="386" r:id="rId37"/>
    <p:sldId id="387" r:id="rId38"/>
    <p:sldId id="403" r:id="rId39"/>
    <p:sldId id="389" r:id="rId40"/>
    <p:sldId id="2142532424" r:id="rId41"/>
    <p:sldId id="2142532425" r:id="rId42"/>
    <p:sldId id="2142532434" r:id="rId43"/>
    <p:sldId id="2142532435" r:id="rId44"/>
    <p:sldId id="2142532436" r:id="rId45"/>
    <p:sldId id="1117" r:id="rId46"/>
    <p:sldId id="2142532354" r:id="rId47"/>
    <p:sldId id="338" r:id="rId48"/>
    <p:sldId id="2142532426" r:id="rId49"/>
    <p:sldId id="339" r:id="rId50"/>
    <p:sldId id="2142532388" r:id="rId51"/>
    <p:sldId id="2142532389" r:id="rId52"/>
    <p:sldId id="2142532427" r:id="rId53"/>
    <p:sldId id="461" r:id="rId54"/>
    <p:sldId id="2142532421" r:id="rId55"/>
    <p:sldId id="1033" r:id="rId56"/>
    <p:sldId id="1034" r:id="rId57"/>
    <p:sldId id="1062" r:id="rId58"/>
    <p:sldId id="1063" r:id="rId59"/>
    <p:sldId id="1199" r:id="rId60"/>
    <p:sldId id="867" r:id="rId61"/>
    <p:sldId id="869" r:id="rId62"/>
    <p:sldId id="868" r:id="rId63"/>
    <p:sldId id="476" r:id="rId64"/>
    <p:sldId id="1094" r:id="rId65"/>
    <p:sldId id="2142532428" r:id="rId66"/>
    <p:sldId id="2142532429" r:id="rId67"/>
    <p:sldId id="2142532430" r:id="rId68"/>
    <p:sldId id="2142532407" r:id="rId69"/>
    <p:sldId id="2142532432" r:id="rId70"/>
    <p:sldId id="1200" r:id="rId71"/>
    <p:sldId id="1202" r:id="rId72"/>
    <p:sldId id="1205" r:id="rId73"/>
    <p:sldId id="2142532376" r:id="rId74"/>
    <p:sldId id="2142532377" r:id="rId75"/>
    <p:sldId id="2142532378" r:id="rId7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p:restoredTop sz="96552"/>
  </p:normalViewPr>
  <p:slideViewPr>
    <p:cSldViewPr snapToObjects="1">
      <p:cViewPr varScale="1">
        <p:scale>
          <a:sx n="273" d="100"/>
          <a:sy n="273" d="100"/>
        </p:scale>
        <p:origin x="616" y="176"/>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2.xml"/><Relationship Id="rId82" Type="http://schemas.openxmlformats.org/officeDocument/2006/relationships/tableStyles" Target="tableStyle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10/16/25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10/16/25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33901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16BC0A-7AF6-411D-BE71-BCBBBCBA951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0C6C070-221F-4423-9214-3514A79EC7A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1512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AAEAC40-D26E-4DE7-A131-BE43F6F065E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DEA97-27F8-EB89-F2FC-99719688CA62}"/>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70C229CA-1A3A-A134-D776-9238C14E44A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EE42D3C5-3702-4B7A-A6D7-79E1B62B8B3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61C3BF60-5331-EFFE-FBC0-251A7198467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4835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11732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34CB9-DBA7-3AAD-9326-4F613CF9D883}"/>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63F4BAE6-EEED-8F3E-1BBD-D623CEFD700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D9BD44A8-9AA5-78FB-1157-35DB78F6DA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76835C2-6996-DEF4-3CA7-B9A575EBD84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5756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B660626-6ED4-4019-A597-4C6DFE264C5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1CD168A-2AB0-40BE-8A28-C8934AB24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404813" y="695325"/>
            <a:ext cx="6188075"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B8775-CFF7-07F7-9C6D-317AA3A8B5A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4BF680A5-5AD3-293E-35AC-0F3801D1339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2D6D6AE3-5709-0224-205C-1BCB3289F1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CD6E50E1-6CEA-5F6B-33A8-28C12932B8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83480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E7871-7EEC-AEBD-F75E-F6A92EAC91D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87088B7-CF51-47DD-F034-8662CB3C7F1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CF9B8BE-CE93-03DB-5D17-CE8540E101E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14A52DBA-1EC4-2BFF-E9E0-B268E59181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62104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9B5D5-02A9-724D-8CD2-6893C63F1D7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158FACE-67BD-2911-BBB8-2E68E5F2A60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3718301E-D1B3-56C2-6672-2F8CC1F0DE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5B22C20-D5FF-CBF4-ED10-F20B6208A3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2779207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99736-18CD-70F8-05CE-EF6D723679E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E887E8A4-009B-5FF5-4D87-F70D80D649F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E0705744-1AEC-8318-BAB7-DC1C30DAF9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BC54604-E64E-EAB5-CB1C-65F5CDFF08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127707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809D3-1B84-132A-3696-4776C4D65073}"/>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07EC76D-3C9A-015C-0AFF-423E5584FF4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C10E43B2-14D2-990E-08DE-490D1AC766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13157438-A97D-BD8D-0695-491BEBBE7C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4178107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D5447-9E07-EAC9-4398-B8347E7936A1}"/>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86D843F9-FD22-8479-1707-1028DBEB649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F1A6CE7F-22EB-781E-D870-E02A164B01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7C9D697-6146-F3A6-174D-32648B3E4A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44705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2DB9E-174F-4CA5-C7DF-C11F61297F1B}"/>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595BC6A0-6C70-55B9-9C68-FA22EB8EB4F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8B98EC12-4484-89A2-DA31-7AA890116A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F0572F9E-9D30-B497-345B-08F0F786C3C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24054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FC1BF-B752-0A19-53A6-04A097CEB20B}"/>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351B28EE-5B38-9505-580C-DB1B94A51F2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5458D95C-A958-3E9A-BD74-DB8F910AA03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4474C025-288F-EB39-07BE-F518FB7B0EC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34611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25716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409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121183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59777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684451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67975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40422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915929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97637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55284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29628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64723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1489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12054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6977162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6890582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2229007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38465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0865007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136382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61761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1463261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5919798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6150108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5580466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3549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46205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10/16/25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6006649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10/16/25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5811695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8623851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459632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10/16/25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48510441"/>
      </p:ext>
    </p:extLst>
  </p:cSld>
  <p:clrMapOvr>
    <a:masterClrMapping/>
  </p:clrMapOvr>
  <p:transition spd="med">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32125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99909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1387367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899163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818468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958113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072236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1723962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509578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10/16/25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894388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200503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6563490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8002639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93418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5938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10/16/25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5830019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10/16/25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5475412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4069730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359080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10/16/25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663994066"/>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77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1.emf"/><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5.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W4111_002_2025_3 - Lecture 6: ER(5), Relational(5), SQL(5)		</a:t>
            </a:r>
            <a:r>
              <a:rPr lang="de-DE" altLang="en-US" sz="900" i="1" dirty="0">
                <a:solidFill>
                  <a:schemeClr val="bg1"/>
                </a:solidFill>
              </a:rPr>
              <a:t>© Donald F. Ferguson, 2054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82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8677385"/>
      </p:ext>
    </p:extLst>
  </p:cSld>
  <p:clrMap bg1="lt1" tx1="dk1" bg2="lt2" tx2="dk2" accent1="accent1" accent2="accent2" accent3="accent3" accent4="accent4" accent5="accent5" accent6="accent6" hlink="hlink" folHlink="folHlink"/>
  <p:sldLayoutIdLst>
    <p:sldLayoutId id="2147493618" r:id="rId1"/>
    <p:sldLayoutId id="2147493619" r:id="rId2"/>
    <p:sldLayoutId id="2147493620" r:id="rId3"/>
    <p:sldLayoutId id="2147493621" r:id="rId4"/>
    <p:sldLayoutId id="2147493622" r:id="rId5"/>
    <p:sldLayoutId id="2147493623" r:id="rId6"/>
    <p:sldLayoutId id="2147493624" r:id="rId7"/>
    <p:sldLayoutId id="2147493625" r:id="rId8"/>
    <p:sldLayoutId id="2147493626" r:id="rId9"/>
    <p:sldLayoutId id="2147493627" r:id="rId10"/>
    <p:sldLayoutId id="2147493628" r:id="rId11"/>
    <p:sldLayoutId id="214749362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7587731"/>
      </p:ext>
    </p:extLst>
  </p:cSld>
  <p:clrMap bg1="lt1" tx1="dk1" bg2="lt2" tx2="dk2" accent1="accent1" accent2="accent2" accent3="accent3" accent4="accent4" accent5="accent5" accent6="accent6" hlink="hlink" folHlink="folHlink"/>
  <p:sldLayoutIdLst>
    <p:sldLayoutId id="2147493776" r:id="rId1"/>
    <p:sldLayoutId id="2147493777" r:id="rId2"/>
    <p:sldLayoutId id="2147493778" r:id="rId3"/>
    <p:sldLayoutId id="2147493779" r:id="rId4"/>
    <p:sldLayoutId id="2147493780" r:id="rId5"/>
    <p:sldLayoutId id="2147493781" r:id="rId6"/>
    <p:sldLayoutId id="2147493782" r:id="rId7"/>
    <p:sldLayoutId id="2147493783" r:id="rId8"/>
    <p:sldLayoutId id="2147493784" r:id="rId9"/>
    <p:sldLayoutId id="2147493785" r:id="rId10"/>
    <p:sldLayoutId id="2147493786" r:id="rId11"/>
    <p:sldLayoutId id="214749378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W4111_002_2025_1 - Lecture 6: ER(5), Relational(5), SQL(5)		</a:t>
            </a:r>
            <a:r>
              <a:rPr lang="de-DE" altLang="en-US" sz="900" i="1" dirty="0">
                <a:solidFill>
                  <a:schemeClr val="bg1"/>
                </a:solidFill>
              </a:rPr>
              <a:t>© Donald F. Ferguson, 2054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4035434796"/>
      </p:ext>
    </p:extLst>
  </p:cSld>
  <p:clrMap bg1="lt1" tx1="dk1" bg2="lt2" tx2="dk2" accent1="accent1" accent2="accent2" accent3="accent3" accent4="accent4" accent5="accent5" accent6="accent6" hlink="hlink" folHlink="folHlink"/>
  <p:sldLayoutIdLst>
    <p:sldLayoutId id="2147493789" r:id="rId1"/>
    <p:sldLayoutId id="2147493790" r:id="rId2"/>
    <p:sldLayoutId id="2147493791" r:id="rId3"/>
    <p:sldLayoutId id="2147493792" r:id="rId4"/>
    <p:sldLayoutId id="2147493793" r:id="rId5"/>
    <p:sldLayoutId id="2147493794" r:id="rId6"/>
    <p:sldLayoutId id="2147493795" r:id="rId7"/>
    <p:sldLayoutId id="2147493796"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4683467"/>
      </p:ext>
    </p:extLst>
  </p:cSld>
  <p:clrMap bg1="lt1" tx1="dk1" bg2="lt2" tx2="dk2" accent1="accent1" accent2="accent2" accent3="accent3" accent4="accent4" accent5="accent5" accent6="accent6" hlink="hlink" folHlink="folHlink"/>
  <p:sldLayoutIdLst>
    <p:sldLayoutId id="2147493807" r:id="rId1"/>
    <p:sldLayoutId id="2147493808" r:id="rId2"/>
    <p:sldLayoutId id="2147493809" r:id="rId3"/>
    <p:sldLayoutId id="2147493810" r:id="rId4"/>
    <p:sldLayoutId id="2147493811" r:id="rId5"/>
    <p:sldLayoutId id="2147493812" r:id="rId6"/>
    <p:sldLayoutId id="2147493813" r:id="rId7"/>
    <p:sldLayoutId id="2147493814" r:id="rId8"/>
    <p:sldLayoutId id="2147493815" r:id="rId9"/>
    <p:sldLayoutId id="2147493816" r:id="rId10"/>
    <p:sldLayoutId id="2147493817" r:id="rId11"/>
    <p:sldLayoutId id="214749381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7: ER, Relational, SQL (VI)</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250176970"/>
      </p:ext>
    </p:extLst>
  </p:cSld>
  <p:clrMap bg1="lt1" tx1="dk1" bg2="lt2" tx2="dk2" accent1="accent1" accent2="accent2" accent3="accent3" accent4="accent4" accent5="accent5" accent6="accent6" hlink="hlink" folHlink="folHlink"/>
  <p:sldLayoutIdLst>
    <p:sldLayoutId id="2147493820" r:id="rId1"/>
    <p:sldLayoutId id="2147493821" r:id="rId2"/>
    <p:sldLayoutId id="2147493822" r:id="rId3"/>
    <p:sldLayoutId id="2147493823" r:id="rId4"/>
    <p:sldLayoutId id="2147493824" r:id="rId5"/>
    <p:sldLayoutId id="2147493825" r:id="rId6"/>
    <p:sldLayoutId id="2147493826"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42.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53.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42.xml"/><Relationship Id="rId4" Type="http://schemas.openxmlformats.org/officeDocument/2006/relationships/image" Target="../media/image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33.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8797724/mysql-concepts-session-vs-connection" TargetMode="External"/><Relationship Id="rId2" Type="http://schemas.openxmlformats.org/officeDocument/2006/relationships/hyperlink" Target="https://en.wikipedia.org/wiki/Database_connection"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hyperlink" Target="https://en.wikipedia.org/wiki/Web_framework"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hyperlink" Target="https://medium.com/@nicola88/your-first-openapi-document-part-ii-data-model-52ee1d6503e0" TargetMode="External"/><Relationship Id="rId2" Type="http://schemas.openxmlformats.org/officeDocument/2006/relationships/hyperlink" Target="https://en.wikipedia.org/wiki/OpenAPI_Specification" TargetMode="External"/><Relationship Id="rId1" Type="http://schemas.openxmlformats.org/officeDocument/2006/relationships/slideLayout" Target="../slideLayouts/slideLayout1.xml"/><Relationship Id="rId4" Type="http://schemas.openxmlformats.org/officeDocument/2006/relationships/hyperlink" Target="https://medium.com/@rushikeshnaik779/routers-in-fastapi-tutorial-2-adf3e505fdca"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54.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2025</a:t>
            </a:r>
            <a:br>
              <a:rPr lang="en-US" altLang="en-US" sz="3200" i="1" dirty="0"/>
            </a:br>
            <a:r>
              <a:rPr lang="en-US" altLang="en-US" sz="2800" i="1" dirty="0"/>
              <a:t>Lecture 5: ER(4), Relational(4), SQL(4)</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2025</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idx="1"/>
          </p:nvPr>
        </p:nvSpPr>
        <p:spPr>
          <a:xfrm>
            <a:off x="152400" y="456225"/>
            <a:ext cx="8839200" cy="4038600"/>
          </a:xfrm>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a:p>
            <a:r>
              <a:rPr lang="en-US" altLang="en-US" dirty="0"/>
              <a:t>SQL engines automatically create indexes for keys and constraints.</a:t>
            </a:r>
          </a:p>
          <a:p>
            <a:r>
              <a:rPr lang="en-US" altLang="en-US" dirty="0"/>
              <a:t>Identifying indexes to create requires understanding how users and applications will query the data. Indexes can have an exponential performance improvement.</a:t>
            </a:r>
          </a:p>
        </p:txBody>
      </p:sp>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
        <p:nvSpPr>
          <p:cNvPr id="2" name="TextBox 1">
            <a:extLst>
              <a:ext uri="{FF2B5EF4-FFF2-40B4-BE49-F238E27FC236}">
                <a16:creationId xmlns:a16="http://schemas.microsoft.com/office/drawing/2014/main" id="{EDFF4D97-4A87-F4DB-FEEF-A51D1863DBF6}"/>
              </a:ext>
            </a:extLst>
          </p:cNvPr>
          <p:cNvSpPr txBox="1"/>
          <p:nvPr/>
        </p:nvSpPr>
        <p:spPr>
          <a:xfrm>
            <a:off x="304800" y="3581097"/>
            <a:ext cx="7994829" cy="1323439"/>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An index on (column1,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Is also an index on (column1) and (column1, column2)</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But not (column2), (column3),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see “why” later in the semester.</a:t>
            </a:r>
          </a:p>
        </p:txBody>
      </p:sp>
      <p:sp>
        <p:nvSpPr>
          <p:cNvPr id="4" name="TextBox 3">
            <a:extLst>
              <a:ext uri="{FF2B5EF4-FFF2-40B4-BE49-F238E27FC236}">
                <a16:creationId xmlns:a16="http://schemas.microsoft.com/office/drawing/2014/main" id="{C747D4A9-C687-1C8A-C9EE-759F4DAF40DE}"/>
              </a:ext>
            </a:extLst>
          </p:cNvPr>
          <p:cNvSpPr txBox="1"/>
          <p:nvPr/>
        </p:nvSpPr>
        <p:spPr>
          <a:xfrm>
            <a:off x="5267131" y="3867150"/>
            <a:ext cx="3886200"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Browse some schemas and discuss indexes: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dirty="0">
                <a:solidFill>
                  <a:srgbClr val="FF0000"/>
                </a:solidFill>
              </a:rPr>
              <a:t>DB Book</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Lahman’s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600" dirty="0">
                <a:solidFill>
                  <a:srgbClr val="FF0000"/>
                </a:solidFill>
              </a:rPr>
              <a:t>IMDB</a:t>
            </a:r>
            <a:endPar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26D96-5AC9-4DAA-C399-852E41420A9F}"/>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5434384B-82C1-4A2D-CC4D-C89D1043A1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840876E0-9B96-DEAF-5C2C-EE9B3853100E}"/>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07AE3189-05C6-521D-9165-958B566626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001D22A8-B320-B67B-D7E1-721CEF5FCCFE}"/>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Authorization</a:t>
            </a:r>
          </a:p>
        </p:txBody>
      </p:sp>
      <p:sp>
        <p:nvSpPr>
          <p:cNvPr id="2" name="TextBox 9">
            <a:extLst>
              <a:ext uri="{FF2B5EF4-FFF2-40B4-BE49-F238E27FC236}">
                <a16:creationId xmlns:a16="http://schemas.microsoft.com/office/drawing/2014/main" id="{F9F36A6E-5F32-6068-D5BC-AB1D5C090C04}"/>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12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COMS W4111_002_2025_3 -  Lecture 6: ER(5), Relational(5), SQL(5)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90692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2901084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sz="1500" dirty="0"/>
          </a:p>
        </p:txBody>
      </p:sp>
    </p:spTree>
    <p:extLst>
      <p:ext uri="{BB962C8B-B14F-4D97-AF65-F5344CB8AC3E}">
        <p14:creationId xmlns:p14="http://schemas.microsoft.com/office/powerpoint/2010/main" val="3153523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4048117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2987779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976906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3595718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4036306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6: ER(5), Relational(5), SQL(5)			© Donald F. Ferguson, 2025</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900825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488233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Like in many other cases, SQL DBMS have product specific variations.</a:t>
            </a:r>
          </a:p>
        </p:txBody>
      </p:sp>
    </p:spTree>
    <p:extLst>
      <p:ext uri="{BB962C8B-B14F-4D97-AF65-F5344CB8AC3E}">
        <p14:creationId xmlns:p14="http://schemas.microsoft.com/office/powerpoint/2010/main" val="611216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Advanced Aggregation</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Window Functions</a:t>
            </a:r>
          </a:p>
        </p:txBody>
      </p:sp>
      <p:sp>
        <p:nvSpPr>
          <p:cNvPr id="2" name="TextBox 9">
            <a:extLst>
              <a:ext uri="{FF2B5EF4-FFF2-40B4-BE49-F238E27FC236}">
                <a16:creationId xmlns:a16="http://schemas.microsoft.com/office/drawing/2014/main" id="{FBC15CA3-34CD-AC5C-EA65-9A14AE342921}"/>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23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COMS W4111_002_2025_3 -  Lecture 6: ER(5), Relational(5), SQL(5)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78195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398F82-A096-BC70-3E1E-C7CF4F6AAD88}"/>
              </a:ext>
            </a:extLst>
          </p:cNvPr>
          <p:cNvSpPr>
            <a:spLocks noGrp="1"/>
          </p:cNvSpPr>
          <p:nvPr>
            <p:ph idx="1"/>
          </p:nvPr>
        </p:nvSpPr>
        <p:spPr/>
        <p:txBody>
          <a:bodyPr/>
          <a:lstStyle/>
          <a:p>
            <a:r>
              <a:rPr lang="en-US" sz="1600" dirty="0"/>
              <a:t>The aggregation functions in SQL are powerful.</a:t>
            </a:r>
          </a:p>
          <a:p>
            <a:r>
              <a:rPr lang="en-US" sz="1600" dirty="0"/>
              <a:t>There are some scenarios that are very difficult. SQL and databases add support for more advanced capabilities:</a:t>
            </a:r>
          </a:p>
          <a:p>
            <a:pPr lvl="1"/>
            <a:r>
              <a:rPr lang="en-US" sz="1400" dirty="0"/>
              <a:t>Ranking</a:t>
            </a:r>
          </a:p>
          <a:p>
            <a:pPr lvl="1"/>
            <a:r>
              <a:rPr lang="en-US" sz="1400" dirty="0"/>
              <a:t>Windows</a:t>
            </a:r>
          </a:p>
          <a:p>
            <a:pPr lvl="1"/>
            <a:r>
              <a:rPr lang="en-US" sz="1400" dirty="0"/>
              <a:t>Pivot, Slice and Dice, but we will cover these with a different technology (OLAP) later in the semester.</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t>This is powerful, a little complex and requires trial and error.</a:t>
            </a:r>
          </a:p>
        </p:txBody>
      </p:sp>
      <p:sp>
        <p:nvSpPr>
          <p:cNvPr id="3" name="Title 2">
            <a:extLst>
              <a:ext uri="{FF2B5EF4-FFF2-40B4-BE49-F238E27FC236}">
                <a16:creationId xmlns:a16="http://schemas.microsoft.com/office/drawing/2014/main" id="{635A8BDA-EA16-3FAF-EBAD-008454A7A3A8}"/>
              </a:ext>
            </a:extLst>
          </p:cNvPr>
          <p:cNvSpPr>
            <a:spLocks noGrp="1"/>
          </p:cNvSpPr>
          <p:nvPr>
            <p:ph type="title"/>
          </p:nvPr>
        </p:nvSpPr>
        <p:spPr/>
        <p:txBody>
          <a:bodyPr/>
          <a:lstStyle/>
          <a:p>
            <a:r>
              <a:rPr lang="en-US" dirty="0"/>
              <a:t>Advanced Aggregates and Window Functions</a:t>
            </a:r>
          </a:p>
        </p:txBody>
      </p:sp>
      <p:pic>
        <p:nvPicPr>
          <p:cNvPr id="1026" name="Picture 2">
            <a:extLst>
              <a:ext uri="{FF2B5EF4-FFF2-40B4-BE49-F238E27FC236}">
                <a16:creationId xmlns:a16="http://schemas.microsoft.com/office/drawing/2014/main" id="{87F428A4-89CD-95D5-9344-BF562E062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461" y="2187162"/>
            <a:ext cx="3409738" cy="2441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5275CE3-F1AD-35B5-3AFE-9E0147DCF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19" y="2343150"/>
            <a:ext cx="4002381" cy="1630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316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65630-39D4-2CF3-2937-E25052474B3D}"/>
              </a:ext>
            </a:extLst>
          </p:cNvPr>
          <p:cNvSpPr>
            <a:spLocks noGrp="1"/>
          </p:cNvSpPr>
          <p:nvPr>
            <p:ph type="title"/>
          </p:nvPr>
        </p:nvSpPr>
        <p:spPr/>
        <p:txBody>
          <a:bodyPr/>
          <a:lstStyle/>
          <a:p>
            <a:r>
              <a:rPr lang="en-US" sz="2400" dirty="0"/>
              <a:t>Classic Models: Annual Revenue and YoY Growth by Country</a:t>
            </a:r>
          </a:p>
        </p:txBody>
      </p:sp>
      <p:sp>
        <p:nvSpPr>
          <p:cNvPr id="5" name="TextBox 4">
            <a:extLst>
              <a:ext uri="{FF2B5EF4-FFF2-40B4-BE49-F238E27FC236}">
                <a16:creationId xmlns:a16="http://schemas.microsoft.com/office/drawing/2014/main" id="{51D23530-FAF4-731A-7199-E40367EB3125}"/>
              </a:ext>
            </a:extLst>
          </p:cNvPr>
          <p:cNvSpPr txBox="1"/>
          <p:nvPr/>
        </p:nvSpPr>
        <p:spPr>
          <a:xfrm>
            <a:off x="304800" y="514350"/>
            <a:ext cx="8590430" cy="3754874"/>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SELECT</a:t>
            </a:r>
            <a:b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country</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YEAR</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orderDate</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AS year</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ROUND</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SUM</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priceEach</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quantityOrdered</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2AACB8"/>
                </a:solidFill>
                <a:effectLst/>
                <a:uLnTx/>
                <a:uFillTx/>
                <a:latin typeface="Calibri" charset="0"/>
                <a:ea typeface="ＭＳ Ｐゴシック" charset="-128"/>
                <a:cs typeface="+mn-cs"/>
              </a:rPr>
              <a:t>2</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AS </a:t>
            </a:r>
            <a:r>
              <a:rPr kumimoji="0" lang="en-US" sz="1400" b="0" i="0" u="none" strike="noStrike" kern="1200" cap="none" spc="0" normalizeH="0" baseline="0" noProof="0" dirty="0" err="1">
                <a:ln>
                  <a:noFill/>
                </a:ln>
                <a:solidFill>
                  <a:srgbClr val="BCBEC4"/>
                </a:solidFill>
                <a:effectLst/>
                <a:uLnTx/>
                <a:uFillTx/>
                <a:latin typeface="Calibri" charset="0"/>
                <a:ea typeface="ＭＳ Ｐゴシック" charset="-128"/>
                <a:cs typeface="+mn-cs"/>
              </a:rPr>
              <a:t>annual_revenue</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ROUND</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SUM</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priceEach</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quantityOrdered</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LAG</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SUM</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priceEach</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quantityOrdered</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OVER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PARTITION BY </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country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ORDER BY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YEAR</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orderDate</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LAG</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SUM</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priceEach</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quantityOrdered</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OVER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PARTITION BY </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country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ORDER BY </a:t>
            </a:r>
            <a:r>
              <a:rPr kumimoji="0" lang="en-US" sz="1400" b="0" i="1" u="none" strike="noStrike" kern="1200" cap="none" spc="0" normalizeH="0" baseline="0" noProof="0" dirty="0">
                <a:ln>
                  <a:noFill/>
                </a:ln>
                <a:solidFill>
                  <a:srgbClr val="57AAF7"/>
                </a:solidFill>
                <a:effectLst/>
                <a:uLnTx/>
                <a:uFillTx/>
                <a:latin typeface="Calibri" charset="0"/>
                <a:ea typeface="ＭＳ Ｐゴシック" charset="-128"/>
                <a:cs typeface="+mn-cs"/>
              </a:rPr>
              <a:t>YEAR</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orderDate</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 </a:t>
            </a:r>
            <a:r>
              <a:rPr kumimoji="0" lang="en-US" sz="1400" b="0" i="0" u="none" strike="noStrike" kern="1200" cap="none" spc="0" normalizeH="0" baseline="0" noProof="0" dirty="0">
                <a:ln>
                  <a:noFill/>
                </a:ln>
                <a:solidFill>
                  <a:srgbClr val="2AACB8"/>
                </a:solidFill>
                <a:effectLst/>
                <a:uLnTx/>
                <a:uFillTx/>
                <a:latin typeface="Calibri" charset="0"/>
                <a:ea typeface="ＭＳ Ｐゴシック" charset="-128"/>
                <a:cs typeface="+mn-cs"/>
              </a:rPr>
              <a:t>100</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2AACB8"/>
                </a:solidFill>
                <a:effectLst/>
                <a:uLnTx/>
                <a:uFillTx/>
                <a:latin typeface="Calibri" charset="0"/>
                <a:ea typeface="ＭＳ Ｐゴシック" charset="-128"/>
                <a:cs typeface="+mn-cs"/>
              </a:rPr>
              <a:t>2</a:t>
            </a:r>
            <a:br>
              <a:rPr kumimoji="0" lang="en-US" sz="1400" b="0" i="0" u="none" strike="noStrike" kern="1200" cap="none" spc="0" normalizeH="0" baseline="0" noProof="0" dirty="0">
                <a:ln>
                  <a:noFill/>
                </a:ln>
                <a:solidFill>
                  <a:srgbClr val="2AACB8"/>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2AACB8"/>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AS </a:t>
            </a:r>
            <a:r>
              <a:rPr kumimoji="0" lang="en-US" sz="1400" b="0" i="0" u="none" strike="noStrike" kern="1200" cap="none" spc="0" normalizeH="0" baseline="0" noProof="0" dirty="0" err="1">
                <a:ln>
                  <a:noFill/>
                </a:ln>
                <a:solidFill>
                  <a:srgbClr val="BCBEC4"/>
                </a:solidFill>
                <a:effectLst/>
                <a:uLnTx/>
                <a:uFillTx/>
                <a:latin typeface="Calibri" charset="0"/>
                <a:ea typeface="ＭＳ Ｐゴシック" charset="-128"/>
                <a:cs typeface="+mn-cs"/>
              </a:rPr>
              <a:t>yoy_growth_percentage</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FROM</a:t>
            </a:r>
            <a:b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customers</a:t>
            </a:r>
            <a:b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JOIN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orders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ON </a:t>
            </a:r>
            <a:r>
              <a:rPr kumimoji="0" lang="en-US" sz="1400" b="0" i="0" u="none" strike="noStrike" kern="1200" cap="none" spc="0" normalizeH="0" baseline="0" noProof="0" dirty="0" err="1">
                <a:ln>
                  <a:noFill/>
                </a:ln>
                <a:solidFill>
                  <a:srgbClr val="BCBEC4"/>
                </a:solidFill>
                <a:effectLst/>
                <a:uLnTx/>
                <a:uFillTx/>
                <a:latin typeface="Calibri" charset="0"/>
                <a:ea typeface="ＭＳ Ｐゴシック" charset="-128"/>
                <a:cs typeface="+mn-cs"/>
              </a:rPr>
              <a:t>customers.</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customerNumber</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err="1">
                <a:ln>
                  <a:noFill/>
                </a:ln>
                <a:solidFill>
                  <a:srgbClr val="BCBEC4"/>
                </a:solidFill>
                <a:effectLst/>
                <a:uLnTx/>
                <a:uFillTx/>
                <a:latin typeface="Calibri" charset="0"/>
                <a:ea typeface="ＭＳ Ｐゴシック" charset="-128"/>
                <a:cs typeface="+mn-cs"/>
              </a:rPr>
              <a:t>orders.</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customerNumber</a:t>
            </a:r>
            <a:b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JOIN </a:t>
            </a:r>
            <a:r>
              <a:rPr kumimoji="0" lang="en-US" sz="1400" b="0" i="0" u="none" strike="noStrike" kern="1200" cap="none" spc="0" normalizeH="0" baseline="0" noProof="0" dirty="0" err="1">
                <a:ln>
                  <a:noFill/>
                </a:ln>
                <a:solidFill>
                  <a:srgbClr val="BCBEC4"/>
                </a:solidFill>
                <a:effectLst/>
                <a:uLnTx/>
                <a:uFillTx/>
                <a:latin typeface="Calibri" charset="0"/>
                <a:ea typeface="ＭＳ Ｐゴシック" charset="-128"/>
                <a:cs typeface="+mn-cs"/>
              </a:rPr>
              <a:t>orderdetails</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ON </a:t>
            </a:r>
            <a:r>
              <a:rPr kumimoji="0" lang="en-US" sz="1400" b="0" i="0" u="none" strike="noStrike" kern="1200" cap="none" spc="0" normalizeH="0" baseline="0" noProof="0" dirty="0" err="1">
                <a:ln>
                  <a:noFill/>
                </a:ln>
                <a:solidFill>
                  <a:srgbClr val="BCBEC4"/>
                </a:solidFill>
                <a:effectLst/>
                <a:uLnTx/>
                <a:uFillTx/>
                <a:latin typeface="Calibri" charset="0"/>
                <a:ea typeface="ＭＳ Ｐゴシック" charset="-128"/>
                <a:cs typeface="+mn-cs"/>
              </a:rPr>
              <a:t>orders.</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orderNumber</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err="1">
                <a:ln>
                  <a:noFill/>
                </a:ln>
                <a:solidFill>
                  <a:srgbClr val="BCBEC4"/>
                </a:solidFill>
                <a:effectLst/>
                <a:uLnTx/>
                <a:uFillTx/>
                <a:latin typeface="Calibri" charset="0"/>
                <a:ea typeface="ＭＳ Ｐゴシック" charset="-128"/>
                <a:cs typeface="+mn-cs"/>
              </a:rPr>
              <a:t>orderdetails.</a:t>
            </a:r>
            <a:r>
              <a:rPr kumimoji="0" lang="en-US" sz="1400" b="0" i="0" u="none" strike="noStrike" kern="1200" cap="none" spc="0" normalizeH="0" baseline="0" noProof="0" dirty="0" err="1">
                <a:ln>
                  <a:noFill/>
                </a:ln>
                <a:solidFill>
                  <a:srgbClr val="C77DBB"/>
                </a:solidFill>
                <a:effectLst/>
                <a:uLnTx/>
                <a:uFillTx/>
                <a:latin typeface="Calibri" charset="0"/>
                <a:ea typeface="ＭＳ Ｐゴシック" charset="-128"/>
                <a:cs typeface="+mn-cs"/>
              </a:rPr>
              <a:t>orderNumber</a:t>
            </a:r>
            <a:b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GROUP BY</a:t>
            </a:r>
            <a:b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country</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year</a:t>
            </a:r>
            <a:b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ORDER BY</a:t>
            </a:r>
            <a:b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77DBB"/>
                </a:solidFill>
                <a:effectLst/>
                <a:uLnTx/>
                <a:uFillTx/>
                <a:latin typeface="Calibri" charset="0"/>
                <a:ea typeface="ＭＳ Ｐゴシック" charset="-128"/>
                <a:cs typeface="+mn-cs"/>
              </a:rPr>
              <a:t>country</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 </a:t>
            </a:r>
            <a:r>
              <a:rPr kumimoji="0" lang="en-US" sz="1400" b="0" i="0" u="none" strike="noStrike" kern="1200" cap="none" spc="0" normalizeH="0" baseline="0" noProof="0" dirty="0">
                <a:ln>
                  <a:noFill/>
                </a:ln>
                <a:solidFill>
                  <a:srgbClr val="CF8E6D"/>
                </a:solidFill>
                <a:effectLst/>
                <a:uLnTx/>
                <a:uFillTx/>
                <a:latin typeface="Calibri" charset="0"/>
                <a:ea typeface="ＭＳ Ｐゴシック" charset="-128"/>
                <a:cs typeface="+mn-cs"/>
              </a:rPr>
              <a:t>year</a:t>
            </a:r>
            <a:r>
              <a:rPr kumimoji="0" lang="en-US" sz="1400" b="0" i="0" u="none" strike="noStrike" kern="1200" cap="none" spc="0" normalizeH="0" baseline="0" noProof="0" dirty="0">
                <a:ln>
                  <a:noFill/>
                </a:ln>
                <a:solidFill>
                  <a:srgbClr val="BCBEC4"/>
                </a:solidFill>
                <a:effectLst/>
                <a:uLnTx/>
                <a:uFillTx/>
                <a:latin typeface="Calibri" charset="0"/>
                <a:ea typeface="ＭＳ Ｐゴシック" charset="-128"/>
                <a:cs typeface="+mn-cs"/>
              </a:rPr>
              <a:t>;</a:t>
            </a:r>
          </a:p>
        </p:txBody>
      </p:sp>
    </p:spTree>
    <p:extLst>
      <p:ext uri="{BB962C8B-B14F-4D97-AF65-F5344CB8AC3E}">
        <p14:creationId xmlns:p14="http://schemas.microsoft.com/office/powerpoint/2010/main" val="162693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AB964D-D25A-597F-7830-9CB138DB332C}"/>
              </a:ext>
            </a:extLst>
          </p:cNvPr>
          <p:cNvSpPr>
            <a:spLocks noGrp="1"/>
          </p:cNvSpPr>
          <p:nvPr>
            <p:ph type="title"/>
          </p:nvPr>
        </p:nvSpPr>
        <p:spPr/>
        <p:txBody>
          <a:bodyPr/>
          <a:lstStyle/>
          <a:p>
            <a:r>
              <a:rPr lang="en-US" dirty="0"/>
              <a:t>Revenue and Growth Quarter to Quarter</a:t>
            </a:r>
          </a:p>
        </p:txBody>
      </p:sp>
      <p:sp>
        <p:nvSpPr>
          <p:cNvPr id="9" name="TextBox 8">
            <a:extLst>
              <a:ext uri="{FF2B5EF4-FFF2-40B4-BE49-F238E27FC236}">
                <a16:creationId xmlns:a16="http://schemas.microsoft.com/office/drawing/2014/main" id="{7DA82BCA-12B3-61CC-BCAC-FA762A0E13C2}"/>
              </a:ext>
            </a:extLst>
          </p:cNvPr>
          <p:cNvSpPr txBox="1"/>
          <p:nvPr/>
        </p:nvSpPr>
        <p:spPr>
          <a:xfrm>
            <a:off x="124385" y="678924"/>
            <a:ext cx="8895230" cy="3785652"/>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WITH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quarterly_revenue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AS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SELECT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YEAR(</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o.orderDate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AS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order_year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QUARTER(</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o.orderDate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AS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order_quarter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SUM(</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od.quantityOrdered</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od.priceEach</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AS revenue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FROM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orders o JOIN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orderdetails</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od ON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o.orderNumber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od.orderNumber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WHERE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o.status</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 'Shipped'</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GROUP BY  YEAR(</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o.orderDate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QUARTER(</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o.orderDate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qr.order_year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qr.order_quarter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qr.revenue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LAG(</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qr.revenue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OVER (ORDER BY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qr.order_year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qr.order_quarter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AS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previous_quarter_revenue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ROUND(</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qr.revenue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 LAG(</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qr.revenue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OVER (ORDER BY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qr.order_year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qr.order_quarter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 LAG(</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qr.revenue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OVER (ORDER BY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qr.order_year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qr.order_quarter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 100,</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2</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 AS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qoq_growth_percent</a:t>
            </a: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FROM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quarterly_revenue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a:t>
            </a: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ORDER BY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qr.order_year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qr.order_quarter</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p:txBody>
      </p:sp>
    </p:spTree>
    <p:extLst>
      <p:ext uri="{BB962C8B-B14F-4D97-AF65-F5344CB8AC3E}">
        <p14:creationId xmlns:p14="http://schemas.microsoft.com/office/powerpoint/2010/main" val="1335487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Recursive Queries</a:t>
            </a:r>
          </a:p>
        </p:txBody>
      </p:sp>
      <p:sp>
        <p:nvSpPr>
          <p:cNvPr id="2" name="TextBox 9">
            <a:extLst>
              <a:ext uri="{FF2B5EF4-FFF2-40B4-BE49-F238E27FC236}">
                <a16:creationId xmlns:a16="http://schemas.microsoft.com/office/drawing/2014/main" id="{AB78C02A-2259-942D-DCAC-6EC30042B2A0}"/>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27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COMS W4111_002_2025_1 -  Lecture 6: ER(5), Relational(5), SQL(5)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54477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Recursion in SQL</a:t>
            </a:r>
          </a:p>
        </p:txBody>
      </p:sp>
      <p:sp>
        <p:nvSpPr>
          <p:cNvPr id="55299" name="Rectangle 3"/>
          <p:cNvSpPr>
            <a:spLocks noGrp="1" noChangeArrowheads="1"/>
          </p:cNvSpPr>
          <p:nvPr>
            <p:ph type="body" idx="1"/>
          </p:nvPr>
        </p:nvSpPr>
        <p:spPr>
          <a:xfrm>
            <a:off x="1719263" y="785813"/>
            <a:ext cx="5834063" cy="3677841"/>
          </a:xfrm>
        </p:spPr>
        <p:txBody>
          <a:bodyPr/>
          <a:lstStyle/>
          <a:p>
            <a:r>
              <a:rPr lang="en-US" altLang="en-US" dirty="0"/>
              <a:t>SQL:1999 permits recursive view definition</a:t>
            </a:r>
          </a:p>
          <a:p>
            <a:r>
              <a:rPr lang="en-US" altLang="en-US" dirty="0"/>
              <a:t>Example: find which courses are a prerequisite, whether directly or indirectly, for a specific course </a:t>
            </a:r>
            <a:br>
              <a:rPr lang="en-US" altLang="en-US" dirty="0"/>
            </a:br>
            <a:r>
              <a:rPr lang="en-US" altLang="en-US" b="1" dirty="0"/>
              <a:t>with recursive </a:t>
            </a:r>
            <a:r>
              <a:rPr lang="en-US" altLang="en-US" i="1" dirty="0" err="1"/>
              <a:t>rec_prereq</a:t>
            </a:r>
            <a:r>
              <a:rPr lang="en-US" altLang="en-US" dirty="0"/>
              <a:t>(</a:t>
            </a:r>
            <a:r>
              <a:rPr lang="en-US" altLang="en-US" i="1" dirty="0" err="1"/>
              <a:t>course_id</a:t>
            </a:r>
            <a:r>
              <a:rPr lang="en-US" altLang="en-US" dirty="0"/>
              <a:t>, </a:t>
            </a:r>
            <a:r>
              <a:rPr lang="en-US" altLang="en-US" i="1" dirty="0" err="1"/>
              <a:t>prereq_id</a:t>
            </a:r>
            <a:r>
              <a:rPr lang="en-US" altLang="en-US" dirty="0"/>
              <a:t>) </a:t>
            </a:r>
            <a:r>
              <a:rPr lang="en-US" altLang="en-US" b="1" dirty="0"/>
              <a:t>as </a:t>
            </a:r>
            <a:r>
              <a:rPr lang="en-US" altLang="en-US" dirty="0"/>
              <a:t>(</a:t>
            </a:r>
            <a:br>
              <a:rPr lang="en-US" altLang="en-US" dirty="0"/>
            </a:br>
            <a:r>
              <a:rPr lang="en-US" altLang="en-US" dirty="0"/>
              <a:t>        </a:t>
            </a:r>
            <a:r>
              <a:rPr lang="en-US" altLang="en-US" b="1" dirty="0"/>
              <a:t>select </a:t>
            </a:r>
            <a:r>
              <a:rPr lang="en-US" altLang="en-US" i="1" dirty="0" err="1"/>
              <a:t>course_id</a:t>
            </a:r>
            <a:r>
              <a:rPr lang="en-US" altLang="en-US" dirty="0"/>
              <a:t>, </a:t>
            </a:r>
            <a:r>
              <a:rPr lang="en-US" altLang="en-US" i="1" dirty="0" err="1"/>
              <a:t>prereq_id</a:t>
            </a:r>
            <a:br>
              <a:rPr lang="en-US" altLang="en-US" i="1" dirty="0"/>
            </a:br>
            <a:r>
              <a:rPr lang="en-US" altLang="en-US" i="1" dirty="0"/>
              <a:t>        </a:t>
            </a:r>
            <a:r>
              <a:rPr lang="en-US" altLang="en-US" b="1" dirty="0"/>
              <a:t>from </a:t>
            </a:r>
            <a:r>
              <a:rPr lang="en-US" altLang="en-US" i="1" dirty="0" err="1"/>
              <a:t>prereq</a:t>
            </a:r>
            <a:br>
              <a:rPr lang="en-US" altLang="en-US" i="1" dirty="0"/>
            </a:br>
            <a:r>
              <a:rPr lang="en-US" altLang="en-US" i="1" dirty="0"/>
              <a:t>    </a:t>
            </a:r>
            <a:r>
              <a:rPr lang="en-US" altLang="en-US" b="1" dirty="0"/>
              <a:t>union</a:t>
            </a:r>
            <a:br>
              <a:rPr lang="en-US" altLang="en-US" b="1" dirty="0"/>
            </a:br>
            <a:r>
              <a:rPr lang="en-US" altLang="en-US" b="1" dirty="0"/>
              <a:t>        select </a:t>
            </a:r>
            <a:r>
              <a:rPr lang="en-US" altLang="en-US" i="1" dirty="0" err="1"/>
              <a:t>rec_prereq</a:t>
            </a:r>
            <a:r>
              <a:rPr lang="en-US" altLang="en-US" dirty="0" err="1"/>
              <a:t>.</a:t>
            </a:r>
            <a:r>
              <a:rPr lang="en-US" altLang="en-US" i="1" dirty="0" err="1"/>
              <a:t>course_id</a:t>
            </a:r>
            <a:r>
              <a:rPr lang="en-US" altLang="en-US" b="1" dirty="0"/>
              <a:t>, </a:t>
            </a:r>
            <a:r>
              <a:rPr lang="en-US" altLang="en-US" i="1" dirty="0" err="1"/>
              <a:t>prereq</a:t>
            </a:r>
            <a:r>
              <a:rPr lang="en-US" altLang="en-US" dirty="0" err="1"/>
              <a:t>.</a:t>
            </a:r>
            <a:r>
              <a:rPr lang="en-US" altLang="en-US" i="1" dirty="0" err="1"/>
              <a:t>prereq_id</a:t>
            </a:r>
            <a:r>
              <a:rPr lang="en-US" altLang="en-US" dirty="0"/>
              <a:t>, </a:t>
            </a:r>
            <a:br>
              <a:rPr lang="en-US" altLang="en-US" i="1" dirty="0"/>
            </a:br>
            <a:r>
              <a:rPr lang="en-US" altLang="en-US" i="1" dirty="0"/>
              <a:t>        </a:t>
            </a:r>
            <a:r>
              <a:rPr lang="en-US" altLang="en-US" b="1" dirty="0"/>
              <a:t>from </a:t>
            </a:r>
            <a:r>
              <a:rPr lang="en-US" altLang="en-US" i="1" dirty="0" err="1"/>
              <a:t>rec_rereq</a:t>
            </a:r>
            <a:r>
              <a:rPr lang="en-US" altLang="en-US" dirty="0"/>
              <a:t>, </a:t>
            </a:r>
            <a:r>
              <a:rPr lang="en-US" altLang="en-US" i="1" dirty="0" err="1"/>
              <a:t>prereq</a:t>
            </a:r>
            <a:br>
              <a:rPr lang="en-US" altLang="en-US" i="1" dirty="0"/>
            </a:br>
            <a:r>
              <a:rPr lang="en-US" altLang="en-US" i="1" dirty="0"/>
              <a:t>        </a:t>
            </a:r>
            <a:r>
              <a:rPr lang="en-US" altLang="en-US" b="1" dirty="0"/>
              <a:t>where </a:t>
            </a:r>
            <a:r>
              <a:rPr lang="en-US" altLang="en-US" i="1" dirty="0" err="1"/>
              <a:t>rec_prereq</a:t>
            </a:r>
            <a:r>
              <a:rPr lang="en-US" altLang="en-US" dirty="0" err="1"/>
              <a:t>.</a:t>
            </a:r>
            <a:r>
              <a:rPr lang="en-US" altLang="en-US" i="1" dirty="0" err="1"/>
              <a:t>prereq_id</a:t>
            </a:r>
            <a:r>
              <a:rPr lang="en-US" altLang="en-US" i="1" dirty="0"/>
              <a:t> </a:t>
            </a:r>
            <a:r>
              <a:rPr lang="en-US" altLang="en-US" dirty="0"/>
              <a:t>= </a:t>
            </a:r>
            <a:r>
              <a:rPr lang="en-US" altLang="en-US" i="1" dirty="0" err="1"/>
              <a:t>prereq</a:t>
            </a:r>
            <a:r>
              <a:rPr lang="en-US" altLang="en-US" dirty="0" err="1"/>
              <a:t>.</a:t>
            </a:r>
            <a:r>
              <a:rPr lang="en-US" altLang="en-US" i="1" dirty="0" err="1"/>
              <a:t>course_id</a:t>
            </a:r>
            <a:br>
              <a:rPr lang="en-US" altLang="en-US" i="1" dirty="0"/>
            </a:br>
            <a:r>
              <a:rPr lang="en-US" altLang="en-US" i="1" dirty="0"/>
              <a:t>    </a:t>
            </a:r>
            <a:r>
              <a:rPr lang="en-US" altLang="en-US" dirty="0"/>
              <a:t>)</a:t>
            </a:r>
            <a:br>
              <a:rPr lang="en-US" altLang="en-US" dirty="0"/>
            </a:br>
            <a:r>
              <a:rPr lang="en-US" altLang="en-US" b="1" dirty="0"/>
              <a:t>select </a:t>
            </a:r>
            <a:r>
              <a:rPr lang="en-US" altLang="en-US" dirty="0"/>
              <a:t>∗</a:t>
            </a:r>
            <a:br>
              <a:rPr lang="en-US" altLang="en-US" dirty="0"/>
            </a:br>
            <a:r>
              <a:rPr lang="en-US" altLang="en-US" b="1" dirty="0"/>
              <a:t>from </a:t>
            </a:r>
            <a:r>
              <a:rPr lang="en-US" altLang="en-US" i="1" dirty="0" err="1"/>
              <a:t>rec_prereq</a:t>
            </a:r>
            <a:r>
              <a:rPr lang="en-US" altLang="en-US" dirty="0"/>
              <a:t>;</a:t>
            </a:r>
          </a:p>
          <a:p>
            <a:pPr>
              <a:buFont typeface="Monotype Sorts" charset="2"/>
              <a:buNone/>
            </a:pPr>
            <a:r>
              <a:rPr lang="en-US" altLang="en-US" i="1" dirty="0"/>
              <a:t>	</a:t>
            </a:r>
            <a:r>
              <a:rPr lang="en-US" altLang="en-US" dirty="0"/>
              <a:t>This example view, </a:t>
            </a:r>
            <a:r>
              <a:rPr lang="en-US" altLang="en-US" i="1" dirty="0" err="1"/>
              <a:t>rec_prereq</a:t>
            </a:r>
            <a:r>
              <a:rPr lang="en-US" altLang="en-US" i="1" dirty="0"/>
              <a:t>,</a:t>
            </a:r>
            <a:r>
              <a:rPr lang="en-US" altLang="en-US" dirty="0"/>
              <a:t> is called the </a:t>
            </a:r>
            <a:r>
              <a:rPr lang="en-US" altLang="en-US" i="1" dirty="0"/>
              <a:t>transitive closure</a:t>
            </a:r>
            <a:r>
              <a:rPr lang="en-US" altLang="en-US" dirty="0"/>
              <a:t> of the </a:t>
            </a:r>
            <a:r>
              <a:rPr lang="en-US" altLang="en-US" i="1" dirty="0" err="1"/>
              <a:t>prereq</a:t>
            </a:r>
            <a:r>
              <a:rPr lang="en-US" altLang="en-US" i="1" dirty="0"/>
              <a:t> </a:t>
            </a:r>
            <a:r>
              <a:rPr lang="en-US" altLang="en-US" dirty="0"/>
              <a:t>relation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The Power of Recursion</a:t>
            </a:r>
          </a:p>
        </p:txBody>
      </p:sp>
      <p:sp>
        <p:nvSpPr>
          <p:cNvPr id="56323" name="Rectangle 3"/>
          <p:cNvSpPr>
            <a:spLocks noGrp="1" noChangeArrowheads="1"/>
          </p:cNvSpPr>
          <p:nvPr>
            <p:ph type="body" idx="1"/>
          </p:nvPr>
        </p:nvSpPr>
        <p:spPr>
          <a:xfrm>
            <a:off x="1719263" y="873919"/>
            <a:ext cx="5715786" cy="3927872"/>
          </a:xfrm>
        </p:spPr>
        <p:txBody>
          <a:bodyPr/>
          <a:lstStyle/>
          <a:p>
            <a:r>
              <a:rPr lang="en-US" altLang="en-US" dirty="0"/>
              <a:t>Recursive views make it possible to write queries, such as transitive closure queries, that cannot be written without recursion or iteration.</a:t>
            </a:r>
          </a:p>
          <a:p>
            <a:pPr lvl="1"/>
            <a:r>
              <a:rPr lang="en-US" altLang="en-US" dirty="0">
                <a:ea typeface="ＭＳ Ｐゴシック" panose="020B0600070205080204" pitchFamily="34" charset="-128"/>
              </a:rPr>
              <a:t>Intuition:  Without recursion, a non-recursive non-iterative program can perform only a fixed number of joins of </a:t>
            </a:r>
            <a:r>
              <a:rPr lang="en-US" altLang="en-US" i="1" dirty="0" err="1">
                <a:ea typeface="ＭＳ Ｐゴシック" panose="020B0600070205080204" pitchFamily="34" charset="-128"/>
              </a:rPr>
              <a:t>prereq</a:t>
            </a:r>
            <a:r>
              <a:rPr lang="en-US" altLang="en-US" dirty="0">
                <a:ea typeface="ＭＳ Ｐゴシック" panose="020B0600070205080204" pitchFamily="34" charset="-128"/>
              </a:rPr>
              <a:t> with itself</a:t>
            </a:r>
          </a:p>
          <a:p>
            <a:pPr lvl="2"/>
            <a:r>
              <a:rPr lang="en-US" altLang="en-US" dirty="0">
                <a:ea typeface="ＭＳ Ｐゴシック" panose="020B0600070205080204" pitchFamily="34" charset="-128"/>
              </a:rPr>
              <a:t>This can give only a fixed number of levels of managers</a:t>
            </a:r>
          </a:p>
          <a:p>
            <a:pPr lvl="2"/>
            <a:r>
              <a:rPr lang="en-US" altLang="en-US" dirty="0">
                <a:ea typeface="ＭＳ Ｐゴシック" panose="020B0600070205080204" pitchFamily="34" charset="-128"/>
              </a:rPr>
              <a:t>Given a fixed non-recursive query, we can construct a database with a greater number of levels of prerequisites on which the query will not work</a:t>
            </a:r>
          </a:p>
          <a:p>
            <a:pPr lvl="2"/>
            <a:r>
              <a:rPr lang="en-US" altLang="en-US" dirty="0">
                <a:ea typeface="ＭＳ Ｐゴシック" panose="020B0600070205080204" pitchFamily="34" charset="-128"/>
              </a:rPr>
              <a:t>Alternative: write a procedure to iterate as many times as required</a:t>
            </a:r>
          </a:p>
          <a:p>
            <a:pPr lvl="3"/>
            <a:r>
              <a:rPr lang="en-US" altLang="en-US" dirty="0">
                <a:ea typeface="ＭＳ Ｐゴシック" panose="020B0600070205080204" pitchFamily="34" charset="-128"/>
              </a:rPr>
              <a:t>See procedure </a:t>
            </a:r>
            <a:r>
              <a:rPr lang="en-US" altLang="en-US" i="1" dirty="0" err="1">
                <a:ea typeface="ＭＳ Ｐゴシック" panose="020B0600070205080204" pitchFamily="34" charset="-128"/>
              </a:rPr>
              <a:t>findAllPrereqs</a:t>
            </a:r>
            <a:r>
              <a:rPr lang="en-US" altLang="en-US" dirty="0">
                <a:ea typeface="ＭＳ Ｐゴシック" panose="020B0600070205080204" pitchFamily="34" charset="-128"/>
              </a:rPr>
              <a:t> in book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p:txBody>
          <a:bodyPr/>
          <a:lstStyle/>
          <a:p>
            <a:pPr>
              <a:spcBef>
                <a:spcPts val="0"/>
              </a:spcBef>
              <a:spcAft>
                <a:spcPts val="200"/>
              </a:spcAft>
            </a:pPr>
            <a:r>
              <a:rPr lang="en-US" strike="sngStrike" dirty="0">
                <a:solidFill>
                  <a:srgbClr val="0070C0"/>
                </a:solidFill>
              </a:rPr>
              <a:t>ER Modeling</a:t>
            </a:r>
          </a:p>
          <a:p>
            <a:pPr lvl="1">
              <a:spcBef>
                <a:spcPts val="0"/>
              </a:spcBef>
              <a:spcAft>
                <a:spcPts val="200"/>
              </a:spcAft>
            </a:pPr>
            <a:r>
              <a:rPr lang="en-US" strike="sngStrike" dirty="0">
                <a:solidFill>
                  <a:srgbClr val="0070C0"/>
                </a:solidFill>
              </a:rPr>
              <a:t>TBD</a:t>
            </a:r>
          </a:p>
          <a:p>
            <a:pPr>
              <a:spcBef>
                <a:spcPts val="0"/>
              </a:spcBef>
              <a:spcAft>
                <a:spcPts val="200"/>
              </a:spcAft>
            </a:pPr>
            <a:r>
              <a:rPr lang="en-US" strike="sngStrike" dirty="0">
                <a:solidFill>
                  <a:srgbClr val="0070C0"/>
                </a:solidFill>
              </a:rPr>
              <a:t>Relational Algebra/Model</a:t>
            </a:r>
          </a:p>
          <a:p>
            <a:pPr lvl="1">
              <a:spcBef>
                <a:spcPts val="0"/>
              </a:spcBef>
              <a:spcAft>
                <a:spcPts val="200"/>
              </a:spcAft>
            </a:pPr>
            <a:r>
              <a:rPr lang="en-US" strike="sngStrike" dirty="0">
                <a:solidFill>
                  <a:srgbClr val="0070C0"/>
                </a:solidFill>
              </a:rPr>
              <a:t>TBD</a:t>
            </a:r>
          </a:p>
          <a:p>
            <a:pPr>
              <a:spcBef>
                <a:spcPts val="0"/>
              </a:spcBef>
              <a:spcAft>
                <a:spcPts val="200"/>
              </a:spcAft>
            </a:pPr>
            <a:r>
              <a:rPr lang="en-US" dirty="0"/>
              <a:t>SQL</a:t>
            </a:r>
          </a:p>
          <a:p>
            <a:pPr lvl="1">
              <a:spcBef>
                <a:spcPts val="0"/>
              </a:spcBef>
              <a:spcAft>
                <a:spcPts val="200"/>
              </a:spcAft>
            </a:pPr>
            <a:r>
              <a:rPr lang="en-US" dirty="0"/>
              <a:t>Some datatypes and functions – Examples</a:t>
            </a:r>
          </a:p>
          <a:p>
            <a:pPr lvl="1">
              <a:spcBef>
                <a:spcPts val="0"/>
              </a:spcBef>
              <a:spcAft>
                <a:spcPts val="200"/>
              </a:spcAft>
            </a:pPr>
            <a:r>
              <a:rPr lang="en-US" dirty="0"/>
              <a:t>Indexes</a:t>
            </a:r>
          </a:p>
          <a:p>
            <a:pPr lvl="1">
              <a:spcBef>
                <a:spcPts val="0"/>
              </a:spcBef>
              <a:spcAft>
                <a:spcPts val="200"/>
              </a:spcAft>
            </a:pPr>
            <a:r>
              <a:rPr lang="en-US" dirty="0"/>
              <a:t>Authorization</a:t>
            </a:r>
          </a:p>
          <a:p>
            <a:pPr lvl="1">
              <a:spcBef>
                <a:spcPts val="0"/>
              </a:spcBef>
              <a:spcAft>
                <a:spcPts val="200"/>
              </a:spcAft>
            </a:pPr>
            <a:r>
              <a:rPr lang="en-US" dirty="0"/>
              <a:t>Window functions</a:t>
            </a:r>
          </a:p>
          <a:p>
            <a:pPr lvl="1">
              <a:spcBef>
                <a:spcPts val="0"/>
              </a:spcBef>
              <a:spcAft>
                <a:spcPts val="200"/>
              </a:spcAft>
            </a:pPr>
            <a:r>
              <a:rPr lang="en-US" dirty="0"/>
              <a:t>Recursion</a:t>
            </a:r>
          </a:p>
          <a:p>
            <a:pPr lvl="1">
              <a:spcBef>
                <a:spcPts val="0"/>
              </a:spcBef>
              <a:spcAft>
                <a:spcPts val="200"/>
              </a:spcAft>
            </a:pPr>
            <a:r>
              <a:rPr lang="en-US" dirty="0"/>
              <a:t>Worked example</a:t>
            </a:r>
          </a:p>
          <a:p>
            <a:pPr>
              <a:spcBef>
                <a:spcPts val="0"/>
              </a:spcBef>
              <a:spcAft>
                <a:spcPts val="200"/>
              </a:spcAft>
            </a:pPr>
            <a:r>
              <a:rPr lang="en-US" dirty="0"/>
              <a:t>Applications and Databases; Introduction to REST and web applications</a:t>
            </a:r>
          </a:p>
          <a:p>
            <a:pPr>
              <a:spcBef>
                <a:spcPts val="0"/>
              </a:spcBef>
              <a:spcAft>
                <a:spcPts val="200"/>
              </a:spcAft>
            </a:pPr>
            <a:r>
              <a:rPr lang="en-US" dirty="0"/>
              <a:t>Codd’s 12 Rules</a:t>
            </a:r>
          </a:p>
          <a:p>
            <a:pPr>
              <a:spcBef>
                <a:spcPts val="0"/>
              </a:spcBef>
              <a:spcAft>
                <a:spcPts val="200"/>
              </a:spcAft>
            </a:pPr>
            <a:endParaRPr lang="en-US" dirty="0"/>
          </a:p>
          <a:p>
            <a:pPr>
              <a:spcBef>
                <a:spcPts val="0"/>
              </a:spcBef>
              <a:spcAft>
                <a:spcPts val="200"/>
              </a:spcAft>
            </a:pPr>
            <a:endParaRPr lang="en-US" dirty="0"/>
          </a:p>
          <a:p>
            <a:pPr>
              <a:spcBef>
                <a:spcPts val="0"/>
              </a:spcBef>
              <a:spcAft>
                <a:spcPts val="200"/>
              </a:spcAft>
            </a:pPr>
            <a:endParaRPr lang="en-US" dirty="0"/>
          </a:p>
          <a:p>
            <a:pPr>
              <a:spcBef>
                <a:spcPts val="0"/>
              </a:spcBef>
              <a:spcAft>
                <a:spcPts val="200"/>
              </a:spcAft>
            </a:pPr>
            <a:endParaRPr lang="en-US" dirty="0"/>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The Power of Recursion</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29102" cy="3677840"/>
          </a:xfrm>
        </p:spPr>
        <p:txBody>
          <a:bodyPr vert="horz" wrap="square" lIns="68580" tIns="45720" rIns="91440" bIns="45720" numCol="1" anchor="t" anchorCtr="0" compatLnSpc="1">
            <a:prstTxWarp prst="textNoShape">
              <a:avLst/>
            </a:prstTxWarp>
          </a:bodyPr>
          <a:lstStyle/>
          <a:p>
            <a:r>
              <a:rPr lang="en-US" altLang="en-US" dirty="0"/>
              <a:t>Computing transitive closure using iteration, adding successive tuples to </a:t>
            </a:r>
            <a:r>
              <a:rPr lang="en-US" altLang="en-US" i="1" dirty="0" err="1"/>
              <a:t>rec_prereq</a:t>
            </a:r>
            <a:endParaRPr lang="en-US" altLang="en-US" i="1" dirty="0"/>
          </a:p>
          <a:p>
            <a:pPr lvl="1"/>
            <a:r>
              <a:rPr lang="en-US" altLang="en-US" dirty="0">
                <a:ea typeface="ＭＳ Ｐゴシック" panose="020B0600070205080204" pitchFamily="34" charset="-128"/>
              </a:rPr>
              <a:t>The next slide shows a </a:t>
            </a:r>
            <a:r>
              <a:rPr lang="en-US" altLang="en-US" i="1" dirty="0" err="1">
                <a:ea typeface="ＭＳ Ｐゴシック" panose="020B0600070205080204" pitchFamily="34" charset="-128"/>
              </a:rPr>
              <a:t>prereq</a:t>
            </a:r>
            <a:r>
              <a:rPr lang="en-US" altLang="en-US" dirty="0">
                <a:ea typeface="ＭＳ Ｐゴシック" panose="020B0600070205080204" pitchFamily="34" charset="-128"/>
              </a:rPr>
              <a:t> relation</a:t>
            </a:r>
          </a:p>
          <a:p>
            <a:pPr lvl="1"/>
            <a:r>
              <a:rPr lang="en-US" altLang="en-US" dirty="0">
                <a:ea typeface="ＭＳ Ｐゴシック" panose="020B0600070205080204" pitchFamily="34" charset="-128"/>
              </a:rPr>
              <a:t>Each step of the iterative process constructs an extended version of </a:t>
            </a:r>
            <a:r>
              <a:rPr lang="en-US" altLang="en-US" i="1" dirty="0" err="1">
                <a:ea typeface="ＭＳ Ｐゴシック" panose="020B0600070205080204" pitchFamily="34" charset="-128"/>
              </a:rPr>
              <a:t>rec_prereq</a:t>
            </a:r>
            <a:r>
              <a:rPr lang="en-US" altLang="en-US" i="1" dirty="0">
                <a:ea typeface="ＭＳ Ｐゴシック" panose="020B0600070205080204" pitchFamily="34" charset="-128"/>
              </a:rPr>
              <a:t> </a:t>
            </a:r>
            <a:r>
              <a:rPr lang="en-US" altLang="en-US" dirty="0">
                <a:ea typeface="ＭＳ Ｐゴシック" panose="020B0600070205080204" pitchFamily="34" charset="-128"/>
              </a:rPr>
              <a:t>from its recursive definition.  </a:t>
            </a:r>
          </a:p>
          <a:p>
            <a:pPr lvl="1"/>
            <a:r>
              <a:rPr lang="en-US" altLang="en-US" dirty="0">
                <a:ea typeface="ＭＳ Ｐゴシック" panose="020B0600070205080204" pitchFamily="34" charset="-128"/>
              </a:rPr>
              <a:t>The final result is called the </a:t>
            </a:r>
            <a:r>
              <a:rPr lang="en-US" altLang="en-US" i="1" dirty="0">
                <a:ea typeface="ＭＳ Ｐゴシック" panose="020B0600070205080204" pitchFamily="34" charset="-128"/>
              </a:rPr>
              <a:t>fixed point </a:t>
            </a:r>
            <a:r>
              <a:rPr lang="en-US" altLang="en-US" dirty="0">
                <a:ea typeface="ＭＳ Ｐゴシック" panose="020B0600070205080204" pitchFamily="34" charset="-128"/>
              </a:rPr>
              <a:t> of the recursive view definition.</a:t>
            </a:r>
          </a:p>
          <a:p>
            <a:r>
              <a:rPr lang="en-US" altLang="en-US" dirty="0"/>
              <a:t>Recursive views are required to be </a:t>
            </a:r>
            <a:r>
              <a:rPr lang="en-US" altLang="en-US" b="1" dirty="0">
                <a:solidFill>
                  <a:srgbClr val="002060"/>
                </a:solidFill>
              </a:rPr>
              <a:t>monotonic</a:t>
            </a:r>
            <a:r>
              <a:rPr lang="en-US" altLang="en-US" i="1" dirty="0"/>
              <a:t>.  </a:t>
            </a:r>
            <a:r>
              <a:rPr lang="en-US" altLang="en-US" dirty="0"/>
              <a:t>That is, if we add tuples to </a:t>
            </a:r>
            <a:r>
              <a:rPr lang="en-US" altLang="en-US" i="1" dirty="0" err="1"/>
              <a:t>prereq</a:t>
            </a:r>
            <a:r>
              <a:rPr lang="en-US" altLang="en-US" dirty="0"/>
              <a:t> the view </a:t>
            </a:r>
            <a:r>
              <a:rPr lang="en-US" altLang="en-US" i="1" dirty="0" err="1"/>
              <a:t>rec_prereq</a:t>
            </a:r>
            <a:r>
              <a:rPr lang="en-US" altLang="en-US" i="1" dirty="0"/>
              <a:t> </a:t>
            </a:r>
            <a:r>
              <a:rPr lang="en-US" altLang="en-US" dirty="0"/>
              <a:t>contains all of the tuples it contained before, plus possibly more</a:t>
            </a:r>
          </a:p>
          <a:p>
            <a:pPr indent="-274320"/>
            <a:endParaRPr lang="en-US" altLang="en-US" dirty="0"/>
          </a:p>
        </p:txBody>
      </p:sp>
      <p:sp>
        <p:nvSpPr>
          <p:cNvPr id="2" name="TextBox 1">
            <a:extLst>
              <a:ext uri="{FF2B5EF4-FFF2-40B4-BE49-F238E27FC236}">
                <a16:creationId xmlns:a16="http://schemas.microsoft.com/office/drawing/2014/main" id="{88C878BC-730E-757A-4465-DD3727C86AF9}"/>
              </a:ext>
            </a:extLst>
          </p:cNvPr>
          <p:cNvSpPr txBox="1"/>
          <p:nvPr/>
        </p:nvSpPr>
        <p:spPr>
          <a:xfrm>
            <a:off x="1143000" y="3181350"/>
            <a:ext cx="5277279" cy="1754326"/>
          </a:xfrm>
          <a:prstGeom prst="rect">
            <a:avLst/>
          </a:prstGeom>
          <a:noFill/>
        </p:spPr>
        <p:txBody>
          <a:bodyPr wrap="none" rtlCol="0">
            <a:spAutoFit/>
          </a:bodyPr>
          <a:lstStyle/>
          <a:p>
            <a:r>
              <a:rPr lang="en-US" dirty="0">
                <a:solidFill>
                  <a:srgbClr val="FF0000"/>
                </a:solidFill>
              </a:rPr>
              <a:t>This is from the book.</a:t>
            </a:r>
          </a:p>
          <a:p>
            <a:r>
              <a:rPr lang="en-US" dirty="0">
                <a:solidFill>
                  <a:srgbClr val="FF0000"/>
                </a:solidFill>
              </a:rPr>
              <a:t>There is a typo in the query.</a:t>
            </a:r>
          </a:p>
          <a:p>
            <a:r>
              <a:rPr lang="en-US" dirty="0">
                <a:solidFill>
                  <a:srgbClr val="FF0000"/>
                </a:solidFill>
              </a:rPr>
              <a:t>I cannot figure out what they are trying to accomplish.</a:t>
            </a:r>
          </a:p>
          <a:p>
            <a:r>
              <a:rPr lang="en-US" dirty="0">
                <a:solidFill>
                  <a:srgbClr val="FF0000"/>
                </a:solidFill>
              </a:rPr>
              <a:t>The data is not complex enough to justify recursion.</a:t>
            </a:r>
            <a:br>
              <a:rPr lang="en-US" dirty="0">
                <a:solidFill>
                  <a:srgbClr val="FF0000"/>
                </a:solidFill>
              </a:rPr>
            </a:br>
            <a:r>
              <a:rPr lang="en-US" dirty="0">
                <a:solidFill>
                  <a:srgbClr val="FF0000"/>
                </a:solidFill>
              </a:rPr>
              <a:t>See the following example.</a:t>
            </a:r>
          </a:p>
          <a:p>
            <a:endParaRPr lang="en-US" dirty="0">
              <a:solidFill>
                <a:srgbClr val="FF0000"/>
              </a:solidFill>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1864519" y="54769"/>
            <a:ext cx="6057900" cy="457200"/>
          </a:xfrm>
        </p:spPr>
        <p:txBody>
          <a:bodyPr/>
          <a:lstStyle/>
          <a:p>
            <a:pPr>
              <a:defRPr/>
            </a:pPr>
            <a:r>
              <a:rPr lang="en-US" altLang="en-US">
                <a:effectLst>
                  <a:outerShdw blurRad="38100" dist="38100" dir="2700000" algn="tl">
                    <a:srgbClr val="C0C0C0"/>
                  </a:outerShdw>
                </a:effectLst>
              </a:rPr>
              <a:t>Example of Fixed-Point Computation</a:t>
            </a:r>
          </a:p>
        </p:txBody>
      </p:sp>
      <p:pic>
        <p:nvPicPr>
          <p:cNvPr id="58371" name="Picture 2" descr="C:\Users\as668\Desktop\Judi\5_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522" y="2655094"/>
            <a:ext cx="4032647" cy="1412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5" descr="C:\Users\as668\Desktop\Judi\5_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75" y="898922"/>
            <a:ext cx="1493044" cy="152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BB7C54-7DFC-5E73-A167-EA37B19A0ADD}"/>
              </a:ext>
            </a:extLst>
          </p:cNvPr>
          <p:cNvSpPr>
            <a:spLocks noGrp="1"/>
          </p:cNvSpPr>
          <p:nvPr>
            <p:ph type="title"/>
          </p:nvPr>
        </p:nvSpPr>
        <p:spPr/>
        <p:txBody>
          <a:bodyPr/>
          <a:lstStyle/>
          <a:p>
            <a:r>
              <a:rPr lang="en-US" dirty="0"/>
              <a:t>Classic Models Management Chain</a:t>
            </a:r>
          </a:p>
        </p:txBody>
      </p:sp>
      <p:sp>
        <p:nvSpPr>
          <p:cNvPr id="5" name="TextBox 4">
            <a:extLst>
              <a:ext uri="{FF2B5EF4-FFF2-40B4-BE49-F238E27FC236}">
                <a16:creationId xmlns:a16="http://schemas.microsoft.com/office/drawing/2014/main" id="{A37B379B-9E47-B184-AEB4-7CEC2A615E23}"/>
              </a:ext>
            </a:extLst>
          </p:cNvPr>
          <p:cNvSpPr txBox="1"/>
          <p:nvPr/>
        </p:nvSpPr>
        <p:spPr>
          <a:xfrm>
            <a:off x="170112" y="494258"/>
            <a:ext cx="8798860" cy="4154984"/>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WITH RECURSIVE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employee_chain</a:t>
            </a:r>
            <a: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AS </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a:t>
            </a:r>
            <a:b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1" u="none" strike="noStrike" kern="1200" cap="none" spc="0" normalizeH="0" baseline="0" noProof="0" dirty="0">
                <a:ln>
                  <a:noFill/>
                </a:ln>
                <a:solidFill>
                  <a:srgbClr val="8C8C8C"/>
                </a:solidFill>
                <a:effectLst/>
                <a:uLnTx/>
                <a:uFillTx/>
                <a:latin typeface="Calibri" charset="0"/>
                <a:ea typeface="ＭＳ Ｐゴシック" charset="-128"/>
                <a:cs typeface="+mn-cs"/>
              </a:rPr>
              <a:t>-- Base case: Start with employees who do not report to anyone (top-level managers)</a:t>
            </a:r>
            <a:br>
              <a:rPr kumimoji="0" lang="en-US" sz="1100" b="0" i="1" u="none" strike="noStrike" kern="1200" cap="none" spc="0" normalizeH="0" baseline="0" noProof="0" dirty="0">
                <a:ln>
                  <a:noFill/>
                </a:ln>
                <a:solidFill>
                  <a:srgbClr val="8C8C8C"/>
                </a:solidFill>
                <a:effectLst/>
                <a:uLnTx/>
                <a:uFillTx/>
                <a:latin typeface="Calibri" charset="0"/>
                <a:ea typeface="ＭＳ Ｐゴシック" charset="-128"/>
                <a:cs typeface="+mn-cs"/>
              </a:rPr>
            </a:br>
            <a:r>
              <a:rPr kumimoji="0" lang="en-US" sz="1100" b="0" i="1" u="none" strike="noStrike" kern="1200" cap="none" spc="0" normalizeH="0" baseline="0" noProof="0" dirty="0">
                <a:ln>
                  <a:noFill/>
                </a:ln>
                <a:solidFill>
                  <a:srgbClr val="8C8C8C"/>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SELECT</a:t>
            </a:r>
            <a:b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employeeNumber</a:t>
            </a:r>
            <a:r>
              <a:rPr kumimoji="0" lang="en-US" sz="1100" b="0" i="0" u="none" strike="noStrike" kern="1200" cap="none" spc="0" normalizeH="0" baseline="0" noProof="0" dirty="0">
                <a:ln>
                  <a:noFill/>
                </a:ln>
                <a:solidFill>
                  <a:srgbClr val="871094"/>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AS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employee_id</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reportsTo</a:t>
            </a:r>
            <a:r>
              <a:rPr kumimoji="0" lang="en-US" sz="1100" b="0" i="0" u="none" strike="noStrike" kern="1200" cap="none" spc="0" normalizeH="0" baseline="0" noProof="0" dirty="0">
                <a:ln>
                  <a:noFill/>
                </a:ln>
                <a:solidFill>
                  <a:srgbClr val="871094"/>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AS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manager_id</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1" u="none" strike="noStrike" kern="1200" cap="none" spc="0" normalizeH="0" baseline="0" noProof="0" dirty="0">
                <a:ln>
                  <a:noFill/>
                </a:ln>
                <a:solidFill>
                  <a:srgbClr val="00627A"/>
                </a:solidFill>
                <a:effectLst/>
                <a:uLnTx/>
                <a:uFillTx/>
                <a:latin typeface="Calibri" charset="0"/>
                <a:ea typeface="ＭＳ Ｐゴシック" charset="-128"/>
                <a:cs typeface="+mn-cs"/>
              </a:rPr>
              <a:t>CONCAT</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firstName</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67D17"/>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lastName</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AS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employee_name</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b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1" u="none" strike="noStrike" kern="1200" cap="none" spc="0" normalizeH="0" baseline="0" noProof="0" dirty="0">
                <a:ln>
                  <a:noFill/>
                </a:ln>
                <a:solidFill>
                  <a:srgbClr val="00627A"/>
                </a:solidFill>
                <a:effectLst/>
                <a:uLnTx/>
                <a:uFillTx/>
                <a:latin typeface="Calibri" charset="0"/>
                <a:ea typeface="ＭＳ Ｐゴシック" charset="-128"/>
                <a:cs typeface="+mn-cs"/>
              </a:rPr>
              <a:t>CAST</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employeeNumber</a:t>
            </a:r>
            <a:r>
              <a:rPr kumimoji="0" lang="en-US" sz="1100" b="0" i="0" u="none" strike="noStrike" kern="1200" cap="none" spc="0" normalizeH="0" baseline="0" noProof="0" dirty="0">
                <a:ln>
                  <a:noFill/>
                </a:ln>
                <a:solidFill>
                  <a:srgbClr val="871094"/>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AS CHAR</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a:ln>
                  <a:noFill/>
                </a:ln>
                <a:solidFill>
                  <a:srgbClr val="1750EB"/>
                </a:solidFill>
                <a:effectLst/>
                <a:uLnTx/>
                <a:uFillTx/>
                <a:latin typeface="Calibri" charset="0"/>
                <a:ea typeface="ＭＳ Ｐゴシック" charset="-128"/>
                <a:cs typeface="+mn-cs"/>
              </a:rPr>
              <a:t>100</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AS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management_chain</a:t>
            </a:r>
            <a:b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FROM</a:t>
            </a:r>
            <a:b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t>employees</a:t>
            </a:r>
            <a:b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WHERE</a:t>
            </a:r>
            <a:b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reportsTo</a:t>
            </a:r>
            <a:r>
              <a:rPr kumimoji="0" lang="en-US" sz="1100" b="0" i="0" u="none" strike="noStrike" kern="1200" cap="none" spc="0" normalizeH="0" baseline="0" noProof="0" dirty="0">
                <a:ln>
                  <a:noFill/>
                </a:ln>
                <a:solidFill>
                  <a:srgbClr val="871094"/>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IS NULL</a:t>
            </a:r>
            <a:b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    UNION ALL</a:t>
            </a:r>
            <a:b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    </a:t>
            </a:r>
            <a:r>
              <a:rPr kumimoji="0" lang="en-US" sz="1100" b="0" i="1" u="none" strike="noStrike" kern="1200" cap="none" spc="0" normalizeH="0" baseline="0" noProof="0" dirty="0">
                <a:ln>
                  <a:noFill/>
                </a:ln>
                <a:solidFill>
                  <a:srgbClr val="8C8C8C"/>
                </a:solidFill>
                <a:effectLst/>
                <a:uLnTx/>
                <a:uFillTx/>
                <a:latin typeface="Calibri" charset="0"/>
                <a:ea typeface="ＭＳ Ｐゴシック" charset="-128"/>
                <a:cs typeface="+mn-cs"/>
              </a:rPr>
              <a:t>-- Recursive step: Add employees who report to employees already in the chain</a:t>
            </a:r>
            <a:br>
              <a:rPr kumimoji="0" lang="en-US" sz="1100" b="0" i="1" u="none" strike="noStrike" kern="1200" cap="none" spc="0" normalizeH="0" baseline="0" noProof="0" dirty="0">
                <a:ln>
                  <a:noFill/>
                </a:ln>
                <a:solidFill>
                  <a:srgbClr val="8C8C8C"/>
                </a:solidFill>
                <a:effectLst/>
                <a:uLnTx/>
                <a:uFillTx/>
                <a:latin typeface="Calibri" charset="0"/>
                <a:ea typeface="ＭＳ Ｐゴシック" charset="-128"/>
                <a:cs typeface="+mn-cs"/>
              </a:rPr>
            </a:br>
            <a:r>
              <a:rPr kumimoji="0" lang="en-US" sz="1100" b="0" i="1" u="none" strike="noStrike" kern="1200" cap="none" spc="0" normalizeH="0" baseline="0" noProof="0" dirty="0">
                <a:ln>
                  <a:noFill/>
                </a:ln>
                <a:solidFill>
                  <a:srgbClr val="8C8C8C"/>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SELECT</a:t>
            </a:r>
            <a:b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a:t>
            </a:r>
            <a:r>
              <a:rPr kumimoji="0" lang="en-US" sz="1100" b="0" i="0" u="none" strike="noStrike" kern="1200" cap="none" spc="0" normalizeH="0" baseline="0" noProof="0" dirty="0" err="1">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employeeNumber</a:t>
            </a:r>
            <a:r>
              <a:rPr kumimoji="0" lang="en-US" sz="1100" b="0" i="0" u="none" strike="noStrike" kern="1200" cap="none" spc="0" normalizeH="0" baseline="0" noProof="0" dirty="0">
                <a:ln>
                  <a:noFill/>
                </a:ln>
                <a:solidFill>
                  <a:srgbClr val="871094"/>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AS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employee_id</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a:t>
            </a:r>
            <a:r>
              <a:rPr kumimoji="0" lang="en-US" sz="1100" b="0" i="0" u="none" strike="noStrike" kern="1200" cap="none" spc="0" normalizeH="0" baseline="0" noProof="0" dirty="0" err="1">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reportsTo</a:t>
            </a:r>
            <a:r>
              <a:rPr kumimoji="0" lang="en-US" sz="1100" b="0" i="0" u="none" strike="noStrike" kern="1200" cap="none" spc="0" normalizeH="0" baseline="0" noProof="0" dirty="0">
                <a:ln>
                  <a:noFill/>
                </a:ln>
                <a:solidFill>
                  <a:srgbClr val="871094"/>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AS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manager_id</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1" u="none" strike="noStrike" kern="1200" cap="none" spc="0" normalizeH="0" baseline="0" noProof="0" dirty="0">
                <a:ln>
                  <a:noFill/>
                </a:ln>
                <a:solidFill>
                  <a:srgbClr val="00627A"/>
                </a:solidFill>
                <a:effectLst/>
                <a:uLnTx/>
                <a:uFillTx/>
                <a:latin typeface="Calibri" charset="0"/>
                <a:ea typeface="ＭＳ Ｐゴシック" charset="-128"/>
                <a:cs typeface="+mn-cs"/>
              </a:rPr>
              <a:t>CONCAT</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a:t>
            </a:r>
            <a:r>
              <a:rPr kumimoji="0" lang="en-US" sz="1100" b="0" i="0" u="none" strike="noStrike" kern="1200" cap="none" spc="0" normalizeH="0" baseline="0" noProof="0" dirty="0" err="1">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firstName</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67D17"/>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a:t>
            </a:r>
            <a:r>
              <a:rPr kumimoji="0" lang="en-US" sz="1100" b="0" i="0" u="none" strike="noStrike" kern="1200" cap="none" spc="0" normalizeH="0" baseline="0" noProof="0" dirty="0" err="1">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lastName</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AS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employee_name</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a:t>
            </a:r>
            <a:b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1" u="none" strike="noStrike" kern="1200" cap="none" spc="0" normalizeH="0" baseline="0" noProof="0" dirty="0">
                <a:ln>
                  <a:noFill/>
                </a:ln>
                <a:solidFill>
                  <a:srgbClr val="00627A"/>
                </a:solidFill>
                <a:effectLst/>
                <a:uLnTx/>
                <a:uFillTx/>
                <a:latin typeface="Calibri" charset="0"/>
                <a:ea typeface="ＭＳ Ｐゴシック" charset="-128"/>
                <a:cs typeface="+mn-cs"/>
              </a:rPr>
              <a:t>CONCAT</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ec</a:t>
            </a:r>
            <a:r>
              <a:rPr kumimoji="0" lang="en-US" sz="1100" b="0" i="0" u="none" strike="noStrike" kern="1200" cap="none" spc="0" normalizeH="0" baseline="0" noProof="0" dirty="0" err="1">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management_chain</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67D17"/>
                </a:solidFill>
                <a:effectLst/>
                <a:uLnTx/>
                <a:uFillTx/>
                <a:latin typeface="Calibri" charset="0"/>
                <a:ea typeface="ＭＳ Ｐゴシック" charset="-128"/>
                <a:cs typeface="+mn-cs"/>
              </a:rPr>
              <a:t>' -&gt; '</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a:t>
            </a:r>
            <a:r>
              <a:rPr kumimoji="0" lang="en-US" sz="1100" b="0" i="0" u="none" strike="noStrike" kern="1200" cap="none" spc="0" normalizeH="0" baseline="0" noProof="0" dirty="0" err="1">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employeeNumber</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AS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management_chain</a:t>
            </a:r>
            <a:b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FROM</a:t>
            </a:r>
            <a:b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t>employees e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JOIN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employee_chain</a:t>
            </a:r>
            <a: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ec</a:t>
            </a:r>
            <a:b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ON</a:t>
            </a:r>
            <a:b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a:t>
            </a:r>
            <a:r>
              <a:rPr kumimoji="0" lang="en-US" sz="1100" b="0" i="0" u="none" strike="noStrike" kern="1200" cap="none" spc="0" normalizeH="0" baseline="0" noProof="0" dirty="0" err="1">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871094"/>
                </a:solidFill>
                <a:effectLst/>
                <a:uLnTx/>
                <a:uFillTx/>
                <a:latin typeface="Calibri" charset="0"/>
                <a:ea typeface="ＭＳ Ｐゴシック" charset="-128"/>
                <a:cs typeface="+mn-cs"/>
              </a:rPr>
              <a:t>reportsTo</a:t>
            </a:r>
            <a:r>
              <a:rPr kumimoji="0" lang="en-US" sz="1100" b="0" i="0" u="none" strike="noStrike" kern="1200" cap="none" spc="0" normalizeH="0" baseline="0" noProof="0" dirty="0">
                <a:ln>
                  <a:noFill/>
                </a:ln>
                <a:solidFill>
                  <a:srgbClr val="871094"/>
                </a:solidFill>
                <a:effectLst/>
                <a:uLnTx/>
                <a:uFillTx/>
                <a:latin typeface="Calibri" charset="0"/>
                <a:ea typeface="ＭＳ Ｐゴシック" charset="-128"/>
                <a:cs typeface="+mn-cs"/>
              </a:rPr>
              <a:t> </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ec</a:t>
            </a:r>
            <a:r>
              <a:rPr kumimoji="0" lang="en-US" sz="1100" b="0" i="0" u="none" strike="noStrike" kern="1200" cap="none" spc="0" normalizeH="0" baseline="0" noProof="0" dirty="0" err="1">
                <a:ln>
                  <a:noFill/>
                </a:ln>
                <a:solidFill>
                  <a:srgbClr val="080808"/>
                </a:solidFill>
                <a:effectLst/>
                <a:uLnTx/>
                <a:uFillTx/>
                <a:latin typeface="Calibri" charset="0"/>
                <a:ea typeface="ＭＳ Ｐゴシック" charset="-128"/>
                <a:cs typeface="+mn-cs"/>
              </a:rPr>
              <a:t>.</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employee_id</a:t>
            </a:r>
            <a:b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a:t>
            </a:r>
            <a:b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SELECT</a:t>
            </a:r>
            <a:b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employee_id</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employee_name</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management_chain</a:t>
            </a:r>
            <a:b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FROM</a:t>
            </a:r>
            <a:b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employee_chain</a:t>
            </a:r>
            <a:br>
              <a:rPr kumimoji="0" lang="en-US" sz="11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33B3"/>
                </a:solidFill>
                <a:effectLst/>
                <a:uLnTx/>
                <a:uFillTx/>
                <a:latin typeface="Calibri" charset="0"/>
                <a:ea typeface="ＭＳ Ｐゴシック" charset="-128"/>
                <a:cs typeface="+mn-cs"/>
              </a:rPr>
              <a:t>ORDER BY    </a:t>
            </a:r>
            <a:r>
              <a:rPr kumimoji="0" lang="en-US" sz="11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management_chain</a:t>
            </a:r>
            <a:r>
              <a:rPr kumimoji="0" lang="en-US" sz="1100" b="0" i="0" u="none" strike="noStrike" kern="1200" cap="none" spc="0" normalizeH="0" baseline="0" noProof="0" dirty="0">
                <a:ln>
                  <a:noFill/>
                </a:ln>
                <a:solidFill>
                  <a:srgbClr val="080808"/>
                </a:solidFill>
                <a:effectLst/>
                <a:uLnTx/>
                <a:uFillTx/>
                <a:latin typeface="Calibri" charset="0"/>
                <a:ea typeface="ＭＳ Ｐゴシック" charset="-128"/>
                <a:cs typeface="+mn-cs"/>
              </a:rPr>
              <a:t>;</a:t>
            </a:r>
          </a:p>
        </p:txBody>
      </p:sp>
    </p:spTree>
    <p:extLst>
      <p:ext uri="{BB962C8B-B14F-4D97-AF65-F5344CB8AC3E}">
        <p14:creationId xmlns:p14="http://schemas.microsoft.com/office/powerpoint/2010/main" val="3227140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78B8B1-53E8-480C-CC0A-8D9B7FB2C7C3}"/>
              </a:ext>
            </a:extLst>
          </p:cNvPr>
          <p:cNvSpPr>
            <a:spLocks noGrp="1"/>
          </p:cNvSpPr>
          <p:nvPr>
            <p:ph type="title"/>
          </p:nvPr>
        </p:nvSpPr>
        <p:spPr/>
        <p:txBody>
          <a:bodyPr/>
          <a:lstStyle/>
          <a:p>
            <a:r>
              <a:rPr lang="en-US" dirty="0"/>
              <a:t>Recursive Query</a:t>
            </a:r>
          </a:p>
        </p:txBody>
      </p:sp>
      <p:pic>
        <p:nvPicPr>
          <p:cNvPr id="4" name="Picture 3">
            <a:extLst>
              <a:ext uri="{FF2B5EF4-FFF2-40B4-BE49-F238E27FC236}">
                <a16:creationId xmlns:a16="http://schemas.microsoft.com/office/drawing/2014/main" id="{DCB61668-0A0A-A5A9-3A98-7FC16F1B42C1}"/>
              </a:ext>
            </a:extLst>
          </p:cNvPr>
          <p:cNvPicPr>
            <a:picLocks noChangeAspect="1"/>
          </p:cNvPicPr>
          <p:nvPr/>
        </p:nvPicPr>
        <p:blipFill>
          <a:blip r:embed="rId2"/>
          <a:stretch>
            <a:fillRect/>
          </a:stretch>
        </p:blipFill>
        <p:spPr>
          <a:xfrm>
            <a:off x="1676400" y="647855"/>
            <a:ext cx="5744367" cy="3847789"/>
          </a:xfrm>
          <a:prstGeom prst="rect">
            <a:avLst/>
          </a:prstGeom>
        </p:spPr>
      </p:pic>
    </p:spTree>
    <p:extLst>
      <p:ext uri="{BB962C8B-B14F-4D97-AF65-F5344CB8AC3E}">
        <p14:creationId xmlns:p14="http://schemas.microsoft.com/office/powerpoint/2010/main" val="3609004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DE936-EB69-DCA2-89E0-8DA09E79A801}"/>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A663E0B1-0021-797E-99DF-BCA995529D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05A6ECDB-0E9B-7CCC-3BC2-B9273E66B21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C6BC84B4-49D9-1AB3-AB08-2CCD1CA50E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54E66E57-9443-CC46-413E-F297F3FB1EAA}"/>
              </a:ext>
            </a:extLst>
          </p:cNvPr>
          <p:cNvSpPr txBox="1">
            <a:spLocks noChangeArrowheads="1"/>
          </p:cNvSpPr>
          <p:nvPr/>
        </p:nvSpPr>
        <p:spPr bwMode="auto">
          <a:xfrm>
            <a:off x="0" y="1733550"/>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Let’s Put Some Pieces Together</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Specialization</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Procedures, Functions, Triggers</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Authorization</a:t>
            </a:r>
          </a:p>
        </p:txBody>
      </p:sp>
      <p:sp>
        <p:nvSpPr>
          <p:cNvPr id="2" name="TextBox 9">
            <a:extLst>
              <a:ext uri="{FF2B5EF4-FFF2-40B4-BE49-F238E27FC236}">
                <a16:creationId xmlns:a16="http://schemas.microsoft.com/office/drawing/2014/main" id="{36964D56-0347-E419-11AA-09ED07DA1423}"/>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914400" rtl="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cs typeface="+mn-cs"/>
              </a:rPr>
              <a:pPr marL="0" marR="0" lvl="0" indent="0" algn="l" defTabSz="914400" rtl="0" eaLnBrk="1" fontAlgn="auto" latinLnBrk="0" hangingPunct="1">
                <a:lnSpc>
                  <a:spcPts val="2400"/>
                </a:lnSpc>
                <a:spcBef>
                  <a:spcPts val="0"/>
                </a:spcBef>
                <a:spcAft>
                  <a:spcPts val="0"/>
                </a:spcAft>
                <a:buClrTx/>
                <a:buSzTx/>
                <a:buFontTx/>
                <a:buNone/>
                <a:tabLst/>
                <a:defRPr/>
              </a:pPr>
              <a:t>34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cs typeface="+mn-cs"/>
              </a:rPr>
              <a:t> COMS W4111_002_2025_1 -  Lecture 6: ER(5), Relational(5), SQL(5)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39402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1D901E-C7A3-858B-EE9A-CE768FF41C06}"/>
              </a:ext>
            </a:extLst>
          </p:cNvPr>
          <p:cNvSpPr>
            <a:spLocks noGrp="1"/>
          </p:cNvSpPr>
          <p:nvPr>
            <p:ph idx="1"/>
          </p:nvPr>
        </p:nvSpPr>
        <p:spPr>
          <a:xfrm>
            <a:off x="4572000" y="590550"/>
            <a:ext cx="4419600" cy="4038600"/>
          </a:xfrm>
        </p:spPr>
        <p:txBody>
          <a:bodyPr/>
          <a:lstStyle/>
          <a:p>
            <a:r>
              <a:rPr lang="en-US" sz="1800" dirty="0"/>
              <a:t>We will use a 3-Table Solution</a:t>
            </a:r>
          </a:p>
          <a:p>
            <a:r>
              <a:rPr lang="en-US" sz="1800" dirty="0"/>
              <a:t>UNI must be globally unique PK</a:t>
            </a:r>
          </a:p>
          <a:p>
            <a:r>
              <a:rPr lang="en-US" sz="1800" dirty="0"/>
              <a:t>Complete </a:t>
            </a:r>
            <a:r>
              <a:rPr lang="en-US" sz="1800" dirty="0">
                <a:sym typeface="Wingdings" pitchFamily="2" charset="2"/>
              </a:rPr>
              <a:t></a:t>
            </a:r>
          </a:p>
          <a:p>
            <a:pPr lvl="1"/>
            <a:r>
              <a:rPr lang="en-US" sz="1600" dirty="0">
                <a:sym typeface="Wingdings" pitchFamily="2" charset="2"/>
              </a:rPr>
              <a:t>You create a Faculty or a Student</a:t>
            </a:r>
          </a:p>
          <a:p>
            <a:pPr lvl="1"/>
            <a:r>
              <a:rPr lang="en-US" sz="1600" dirty="0">
                <a:sym typeface="Wingdings" pitchFamily="2" charset="2"/>
              </a:rPr>
              <a:t>But, this requires inserting into two tables.</a:t>
            </a:r>
          </a:p>
          <a:p>
            <a:pPr lvl="1"/>
            <a:r>
              <a:rPr lang="en-US" sz="1600" dirty="0">
                <a:sym typeface="Wingdings" pitchFamily="2" charset="2"/>
              </a:rPr>
              <a:t>So, we will use Procedures</a:t>
            </a:r>
          </a:p>
          <a:p>
            <a:r>
              <a:rPr lang="en-US" sz="1800" dirty="0" err="1">
                <a:sym typeface="Wingdings" pitchFamily="2" charset="2"/>
              </a:rPr>
              <a:t>preferred_email</a:t>
            </a:r>
            <a:r>
              <a:rPr lang="en-US" sz="1800" dirty="0">
                <a:sym typeface="Wingdings" pitchFamily="2" charset="2"/>
              </a:rPr>
              <a:t> is Unique.</a:t>
            </a:r>
            <a:br>
              <a:rPr lang="en-US" sz="1800" dirty="0">
                <a:sym typeface="Wingdings" pitchFamily="2" charset="2"/>
              </a:rPr>
            </a:br>
            <a:r>
              <a:rPr lang="en-US" sz="1800" dirty="0">
                <a:sym typeface="Wingdings" pitchFamily="2" charset="2"/>
              </a:rPr>
              <a:t>Default email is autogenerated.</a:t>
            </a:r>
          </a:p>
          <a:p>
            <a:r>
              <a:rPr lang="en-US" sz="1800" dirty="0">
                <a:sym typeface="Wingdings" pitchFamily="2" charset="2"/>
              </a:rPr>
              <a:t>Salary is sensitive information;</a:t>
            </a:r>
            <a:br>
              <a:rPr lang="en-US" sz="1800" dirty="0">
                <a:sym typeface="Wingdings" pitchFamily="2" charset="2"/>
              </a:rPr>
            </a:br>
            <a:r>
              <a:rPr lang="en-US" sz="1800" dirty="0">
                <a:sym typeface="Wingdings" pitchFamily="2" charset="2"/>
              </a:rPr>
              <a:t>We will control access.</a:t>
            </a:r>
          </a:p>
          <a:p>
            <a:r>
              <a:rPr lang="en-US" sz="1800" dirty="0">
                <a:sym typeface="Wingdings" pitchFamily="2" charset="2"/>
              </a:rPr>
              <a:t>That seems like enough fun for now.</a:t>
            </a:r>
            <a:endParaRPr lang="en-US" sz="1800" dirty="0"/>
          </a:p>
        </p:txBody>
      </p:sp>
      <p:sp>
        <p:nvSpPr>
          <p:cNvPr id="3" name="Title 2">
            <a:extLst>
              <a:ext uri="{FF2B5EF4-FFF2-40B4-BE49-F238E27FC236}">
                <a16:creationId xmlns:a16="http://schemas.microsoft.com/office/drawing/2014/main" id="{7698273E-5496-759F-54EC-ADF507D708AF}"/>
              </a:ext>
            </a:extLst>
          </p:cNvPr>
          <p:cNvSpPr>
            <a:spLocks noGrp="1"/>
          </p:cNvSpPr>
          <p:nvPr>
            <p:ph type="title"/>
          </p:nvPr>
        </p:nvSpPr>
        <p:spPr/>
        <p:txBody>
          <a:bodyPr/>
          <a:lstStyle/>
          <a:p>
            <a:r>
              <a:rPr lang="en-US" dirty="0"/>
              <a:t>Specialization</a:t>
            </a:r>
          </a:p>
        </p:txBody>
      </p:sp>
      <p:pic>
        <p:nvPicPr>
          <p:cNvPr id="4" name="Picture 3">
            <a:extLst>
              <a:ext uri="{FF2B5EF4-FFF2-40B4-BE49-F238E27FC236}">
                <a16:creationId xmlns:a16="http://schemas.microsoft.com/office/drawing/2014/main" id="{D90E5E25-FDB3-AF3E-B961-6C9E8F48FA96}"/>
              </a:ext>
            </a:extLst>
          </p:cNvPr>
          <p:cNvPicPr>
            <a:picLocks noChangeAspect="1"/>
          </p:cNvPicPr>
          <p:nvPr/>
        </p:nvPicPr>
        <p:blipFill>
          <a:blip r:embed="rId2"/>
          <a:stretch>
            <a:fillRect/>
          </a:stretch>
        </p:blipFill>
        <p:spPr>
          <a:xfrm>
            <a:off x="228600" y="676275"/>
            <a:ext cx="4159756" cy="3867150"/>
          </a:xfrm>
          <a:prstGeom prst="rect">
            <a:avLst/>
          </a:prstGeom>
        </p:spPr>
      </p:pic>
      <p:sp>
        <p:nvSpPr>
          <p:cNvPr id="5" name="TextBox 4">
            <a:extLst>
              <a:ext uri="{FF2B5EF4-FFF2-40B4-BE49-F238E27FC236}">
                <a16:creationId xmlns:a16="http://schemas.microsoft.com/office/drawing/2014/main" id="{B4258D67-B760-4337-EB67-F8DABF5928DD}"/>
              </a:ext>
            </a:extLst>
          </p:cNvPr>
          <p:cNvSpPr txBox="1"/>
          <p:nvPr/>
        </p:nvSpPr>
        <p:spPr>
          <a:xfrm>
            <a:off x="762000" y="895350"/>
            <a:ext cx="683329" cy="523220"/>
          </a:xfrm>
          <a:prstGeom prst="rect">
            <a:avLst/>
          </a:prstGeom>
          <a:noFill/>
        </p:spPr>
        <p:txBody>
          <a:bodyPr wrap="none" rtlCol="0">
            <a:spAutoFit/>
          </a:bodyPr>
          <a:lstStyle/>
          <a:p>
            <a:r>
              <a:rPr lang="en-US" sz="1400" dirty="0"/>
              <a:t>Logical</a:t>
            </a:r>
            <a:br>
              <a:rPr lang="en-US" sz="1400" dirty="0"/>
            </a:br>
            <a:r>
              <a:rPr lang="en-US" sz="1400" dirty="0"/>
              <a:t>Model</a:t>
            </a:r>
          </a:p>
        </p:txBody>
      </p:sp>
      <p:sp>
        <p:nvSpPr>
          <p:cNvPr id="6" name="TextBox 5">
            <a:extLst>
              <a:ext uri="{FF2B5EF4-FFF2-40B4-BE49-F238E27FC236}">
                <a16:creationId xmlns:a16="http://schemas.microsoft.com/office/drawing/2014/main" id="{DCC35341-9197-438C-468E-2216653E155D}"/>
              </a:ext>
            </a:extLst>
          </p:cNvPr>
          <p:cNvSpPr txBox="1"/>
          <p:nvPr/>
        </p:nvSpPr>
        <p:spPr>
          <a:xfrm>
            <a:off x="228600" y="2569447"/>
            <a:ext cx="1676400" cy="307777"/>
          </a:xfrm>
          <a:prstGeom prst="rect">
            <a:avLst/>
          </a:prstGeom>
          <a:noFill/>
        </p:spPr>
        <p:txBody>
          <a:bodyPr wrap="square" rtlCol="0">
            <a:spAutoFit/>
          </a:bodyPr>
          <a:lstStyle/>
          <a:p>
            <a:r>
              <a:rPr lang="en-US" sz="1400" dirty="0"/>
              <a:t>3-Table Solution</a:t>
            </a:r>
          </a:p>
        </p:txBody>
      </p:sp>
    </p:spTree>
    <p:extLst>
      <p:ext uri="{BB962C8B-B14F-4D97-AF65-F5344CB8AC3E}">
        <p14:creationId xmlns:p14="http://schemas.microsoft.com/office/powerpoint/2010/main" val="2600257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CFF810-A1E4-71F7-A9BC-B9830ACE7091}"/>
              </a:ext>
            </a:extLst>
          </p:cNvPr>
          <p:cNvSpPr>
            <a:spLocks noGrp="1"/>
          </p:cNvSpPr>
          <p:nvPr>
            <p:ph idx="1"/>
          </p:nvPr>
        </p:nvSpPr>
        <p:spPr/>
        <p:txBody>
          <a:bodyPr/>
          <a:lstStyle/>
          <a:p>
            <a:r>
              <a:rPr lang="en-US" sz="1800" dirty="0"/>
              <a:t>A partial implementation of specialization putting pieces together:</a:t>
            </a:r>
          </a:p>
          <a:p>
            <a:pPr lvl="1"/>
            <a:r>
              <a:rPr lang="en-US" sz="1600" dirty="0"/>
              <a:t>3-table solution</a:t>
            </a:r>
          </a:p>
          <a:p>
            <a:pPr lvl="1"/>
            <a:r>
              <a:rPr lang="en-US" sz="1600" dirty="0"/>
              <a:t>Views</a:t>
            </a:r>
          </a:p>
          <a:p>
            <a:pPr lvl="1"/>
            <a:r>
              <a:rPr lang="en-US" sz="1600" dirty="0"/>
              <a:t>The use of procedures, including allowing a user to perform operations that cannot call directly because the procedure runs “as definer.”</a:t>
            </a:r>
          </a:p>
          <a:p>
            <a:pPr lvl="1"/>
            <a:r>
              <a:rPr lang="en-US" sz="1600" dirty="0"/>
              <a:t>Functions</a:t>
            </a:r>
          </a:p>
          <a:p>
            <a:r>
              <a:rPr lang="en-US" sz="1800" dirty="0"/>
              <a:t>This is only a partial implementation to a contrived scenario.</a:t>
            </a:r>
          </a:p>
          <a:p>
            <a:pPr lvl="1"/>
            <a:r>
              <a:rPr lang="en-US" sz="1600" dirty="0"/>
              <a:t>Why would I let </a:t>
            </a:r>
            <a:r>
              <a:rPr lang="en-US" sz="1600" i="1" dirty="0" err="1"/>
              <a:t>general_user</a:t>
            </a:r>
            <a:r>
              <a:rPr lang="en-US" sz="1600" i="1" dirty="0"/>
              <a:t> </a:t>
            </a:r>
            <a:r>
              <a:rPr lang="en-US" sz="1600" dirty="0"/>
              <a:t>set a salary on create but not query it.</a:t>
            </a:r>
          </a:p>
          <a:p>
            <a:pPr lvl="1"/>
            <a:r>
              <a:rPr lang="en-US" sz="1600" dirty="0"/>
              <a:t>I should add some triggers, for example to prevent changing </a:t>
            </a:r>
            <a:r>
              <a:rPr lang="en-US" sz="1600" i="1" dirty="0"/>
              <a:t>UNI.</a:t>
            </a:r>
          </a:p>
          <a:p>
            <a:pPr lvl="1"/>
            <a:r>
              <a:rPr lang="en-US" sz="1600" dirty="0"/>
              <a:t>Additional views?</a:t>
            </a:r>
          </a:p>
          <a:p>
            <a:pPr lvl="1"/>
            <a:r>
              <a:rPr lang="en-US" sz="1600" dirty="0"/>
              <a:t>Additional procedures, e.g. for update and delete</a:t>
            </a:r>
          </a:p>
          <a:p>
            <a:pPr lvl="1"/>
            <a:r>
              <a:rPr lang="en-US" sz="1600" dirty="0"/>
              <a:t>… …</a:t>
            </a:r>
          </a:p>
          <a:p>
            <a:r>
              <a:rPr lang="en-US" sz="1800" dirty="0"/>
              <a:t>You will do a more complete implementation of an alternate scenario on HW 3.</a:t>
            </a:r>
          </a:p>
        </p:txBody>
      </p:sp>
      <p:sp>
        <p:nvSpPr>
          <p:cNvPr id="3" name="Title 2">
            <a:extLst>
              <a:ext uri="{FF2B5EF4-FFF2-40B4-BE49-F238E27FC236}">
                <a16:creationId xmlns:a16="http://schemas.microsoft.com/office/drawing/2014/main" id="{CB1E3535-4E48-6BBD-0417-9D5CBBFA9C2F}"/>
              </a:ext>
            </a:extLst>
          </p:cNvPr>
          <p:cNvSpPr>
            <a:spLocks noGrp="1"/>
          </p:cNvSpPr>
          <p:nvPr>
            <p:ph type="title"/>
          </p:nvPr>
        </p:nvSpPr>
        <p:spPr/>
        <p:txBody>
          <a:bodyPr/>
          <a:lstStyle/>
          <a:p>
            <a:r>
              <a:rPr lang="en-US" dirty="0"/>
              <a:t>What Have We Seen?</a:t>
            </a:r>
          </a:p>
        </p:txBody>
      </p:sp>
    </p:spTree>
    <p:extLst>
      <p:ext uri="{BB962C8B-B14F-4D97-AF65-F5344CB8AC3E}">
        <p14:creationId xmlns:p14="http://schemas.microsoft.com/office/powerpoint/2010/main" val="3626681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Applications and Databases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Web Applications and REST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DAF6CDBE-9508-9BFA-C6E1-AF66074CE07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1948951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CF342-EE8B-0049-B68F-D1809D35CD4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3DEFD7A1-D48F-CB01-425E-755C43268F3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EB1F58AD-5A2A-5D88-6D14-960363C4BD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91ED569E-1379-DCFA-1936-7BCBB9BA5966}"/>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865929EA-CE97-D2B8-E9D2-0CAEF451FF8E}"/>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Introduction</a:t>
            </a:r>
          </a:p>
        </p:txBody>
      </p:sp>
      <p:sp>
        <p:nvSpPr>
          <p:cNvPr id="4" name="TextBox 9">
            <a:extLst>
              <a:ext uri="{FF2B5EF4-FFF2-40B4-BE49-F238E27FC236}">
                <a16:creationId xmlns:a16="http://schemas.microsoft.com/office/drawing/2014/main" id="{4A82E77A-3CC8-E184-7CEA-2AFF92D9FD4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6: ER(5), Relational(5), SQL(5)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768153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lstStyle/>
          <a:p>
            <a:pPr>
              <a:defRPr/>
            </a:pPr>
            <a:r>
              <a:rPr lang="en-US" altLang="en-US" sz="1800" dirty="0">
                <a:effectLst>
                  <a:outerShdw blurRad="38100" dist="38100" dir="2700000" algn="tl">
                    <a:srgbClr val="C0C0C0"/>
                  </a:outerShdw>
                </a:effectLst>
              </a:rPr>
              <a:t>Accessing SQL from a Programming Language</a:t>
            </a:r>
          </a:p>
        </p:txBody>
      </p:sp>
      <p:sp>
        <p:nvSpPr>
          <p:cNvPr id="6147" name="Rectangle 3"/>
          <p:cNvSpPr>
            <a:spLocks noGrp="1" noChangeArrowheads="1"/>
          </p:cNvSpPr>
          <p:nvPr>
            <p:ph type="body" idx="4294967295"/>
          </p:nvPr>
        </p:nvSpPr>
        <p:spPr>
          <a:xfrm>
            <a:off x="3708400" y="1360488"/>
            <a:ext cx="5435600" cy="1962150"/>
          </a:xfrm>
        </p:spPr>
        <p:txBody>
          <a:bodyPr/>
          <a:lstStyle/>
          <a:p>
            <a:r>
              <a:rPr lang="en-US" altLang="en-US" dirty="0"/>
              <a:t>Not all queries can be expressed in SQL, since SQL does not provide the full expressive power of a general-purpose language.</a:t>
            </a:r>
          </a:p>
          <a:p>
            <a:r>
              <a:rPr lang="en-US" altLang="en-US" dirty="0"/>
              <a:t>Non-declarative actions -- such as printing a report, interacting with a user, or sending the results of a query to a graphical user interface -- cannot be done from within SQL.</a:t>
            </a:r>
          </a:p>
          <a:p>
            <a:endParaRPr lang="en-US" altLang="en-US" dirty="0"/>
          </a:p>
          <a:p>
            <a:endParaRPr lang="en-US" altLang="en-US" dirty="0"/>
          </a:p>
        </p:txBody>
      </p:sp>
      <p:sp>
        <p:nvSpPr>
          <p:cNvPr id="6148" name="Rectangle 4"/>
          <p:cNvSpPr>
            <a:spLocks noChangeArrowheads="1"/>
          </p:cNvSpPr>
          <p:nvPr/>
        </p:nvSpPr>
        <p:spPr bwMode="auto">
          <a:xfrm>
            <a:off x="2219326" y="-572691"/>
            <a:ext cx="1847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endParaRPr lang="en-US" altLang="en-US" sz="1200">
              <a:solidFill>
                <a:srgbClr val="000000"/>
              </a:solidFill>
            </a:endParaRPr>
          </a:p>
        </p:txBody>
      </p:sp>
      <p:sp>
        <p:nvSpPr>
          <p:cNvPr id="6149" name="TextBox 4"/>
          <p:cNvSpPr txBox="1">
            <a:spLocks noChangeArrowheads="1"/>
          </p:cNvSpPr>
          <p:nvPr/>
        </p:nvSpPr>
        <p:spPr bwMode="auto">
          <a:xfrm>
            <a:off x="1719263" y="839301"/>
            <a:ext cx="576905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r>
              <a:rPr lang="en-US" altLang="en-US" sz="1275" dirty="0">
                <a:solidFill>
                  <a:srgbClr val="000000"/>
                </a:solidFill>
              </a:rPr>
              <a:t>A database programmer must have access to a general-purpose programming language for at least two reasons</a:t>
            </a:r>
          </a:p>
        </p:txBody>
      </p:sp>
      <p:sp>
        <p:nvSpPr>
          <p:cNvPr id="2" name="TextBox 1">
            <a:extLst>
              <a:ext uri="{FF2B5EF4-FFF2-40B4-BE49-F238E27FC236}">
                <a16:creationId xmlns:a16="http://schemas.microsoft.com/office/drawing/2014/main" id="{D2A967E0-3CF8-FEA2-CB14-CC468E37EBFB}"/>
              </a:ext>
            </a:extLst>
          </p:cNvPr>
          <p:cNvSpPr txBox="1"/>
          <p:nvPr/>
        </p:nvSpPr>
        <p:spPr>
          <a:xfrm>
            <a:off x="1752600" y="3562350"/>
            <a:ext cx="4853380" cy="646331"/>
          </a:xfrm>
          <a:prstGeom prst="rect">
            <a:avLst/>
          </a:prstGeom>
          <a:noFill/>
        </p:spPr>
        <p:txBody>
          <a:bodyPr wrap="none" rtlCol="0">
            <a:spAutoFit/>
          </a:bodyPr>
          <a:lstStyle/>
          <a:p>
            <a:r>
              <a:rPr lang="en-US" dirty="0">
                <a:solidFill>
                  <a:srgbClr val="FF0000"/>
                </a:solidFill>
              </a:rPr>
              <a:t>Entering an address is an example that I use in my</a:t>
            </a:r>
            <a:br>
              <a:rPr lang="en-US" dirty="0">
                <a:solidFill>
                  <a:srgbClr val="FF0000"/>
                </a:solidFill>
              </a:rPr>
            </a:br>
            <a:r>
              <a:rPr lang="en-US" dirty="0">
                <a:solidFill>
                  <a:srgbClr val="FF0000"/>
                </a:solidFill>
              </a:rPr>
              <a:t>cloud computing course.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028E6-6F77-416E-4010-F34E0C2081C1}"/>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6BB7516-5018-6F1B-72CD-424934B1A1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24155024-AE77-2D4C-65B4-07250D25E78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2E6D89A-5368-FEAD-6D6C-B744E2AE48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EEC8A75-3C73-B0CC-9E7B-4E2233D936A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ER Modeling</a:t>
            </a:r>
          </a:p>
        </p:txBody>
      </p:sp>
      <p:sp>
        <p:nvSpPr>
          <p:cNvPr id="9" name="TextBox 9">
            <a:extLst>
              <a:ext uri="{FF2B5EF4-FFF2-40B4-BE49-F238E27FC236}">
                <a16:creationId xmlns:a16="http://schemas.microsoft.com/office/drawing/2014/main" id="{121DC0CE-0943-584B-D296-2D70CA32F4B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366172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F074BA8-502A-6DFC-D0FE-8A7C563E1ACD}"/>
              </a:ext>
            </a:extLst>
          </p:cNvPr>
          <p:cNvSpPr>
            <a:spLocks noGrp="1"/>
          </p:cNvSpPr>
          <p:nvPr>
            <p:ph idx="1"/>
          </p:nvPr>
        </p:nvSpPr>
        <p:spPr>
          <a:xfrm>
            <a:off x="152400" y="2416720"/>
            <a:ext cx="4876800" cy="2212430"/>
          </a:xfrm>
        </p:spPr>
        <p:txBody>
          <a:bodyPr/>
          <a:lstStyle/>
          <a:p>
            <a:pPr marL="0" indent="0">
              <a:spcBef>
                <a:spcPts val="0"/>
              </a:spcBef>
              <a:buNone/>
            </a:pPr>
            <a:r>
              <a:rPr lang="en-US" sz="1100" dirty="0"/>
              <a:t>Why application logic? An example.</a:t>
            </a:r>
          </a:p>
          <a:p>
            <a:pPr>
              <a:spcBef>
                <a:spcPts val="0"/>
              </a:spcBef>
            </a:pPr>
            <a:r>
              <a:rPr lang="en-US" sz="1100" dirty="0"/>
              <a:t>People are notoriously bad at entering addresses:</a:t>
            </a:r>
          </a:p>
          <a:p>
            <a:pPr lvl="1">
              <a:spcBef>
                <a:spcPts val="0"/>
              </a:spcBef>
            </a:pPr>
            <a:r>
              <a:rPr lang="en-US" sz="1050" dirty="0"/>
              <a:t>520 w120th street, </a:t>
            </a:r>
            <a:r>
              <a:rPr lang="en-US" sz="1050" dirty="0" err="1"/>
              <a:t>ny</a:t>
            </a:r>
            <a:r>
              <a:rPr lang="en-US" sz="1050" dirty="0"/>
              <a:t> </a:t>
            </a:r>
            <a:r>
              <a:rPr lang="en-US" sz="1050" dirty="0" err="1"/>
              <a:t>ny</a:t>
            </a:r>
            <a:endParaRPr lang="en-US" sz="1050" dirty="0"/>
          </a:p>
          <a:p>
            <a:pPr lvl="1">
              <a:spcBef>
                <a:spcPts val="0"/>
              </a:spcBef>
            </a:pPr>
            <a:r>
              <a:rPr lang="en-US" sz="1050" dirty="0"/>
              <a:t>520 West 120</a:t>
            </a:r>
            <a:r>
              <a:rPr lang="en-US" sz="1050" baseline="30000" dirty="0"/>
              <a:t>th</a:t>
            </a:r>
            <a:r>
              <a:rPr lang="en-US" sz="1050" dirty="0"/>
              <a:t>, NYC, NY</a:t>
            </a:r>
          </a:p>
          <a:p>
            <a:pPr lvl="1">
              <a:spcBef>
                <a:spcPts val="0"/>
              </a:spcBef>
            </a:pPr>
            <a:r>
              <a:rPr lang="en-US" sz="1050" dirty="0"/>
              <a:t>520 w 120 street, New York city, NY</a:t>
            </a:r>
          </a:p>
          <a:p>
            <a:pPr lvl="1">
              <a:spcBef>
                <a:spcPts val="0"/>
              </a:spcBef>
            </a:pPr>
            <a:r>
              <a:rPr lang="en-US" sz="1050" dirty="0"/>
              <a:t>… …</a:t>
            </a:r>
          </a:p>
          <a:p>
            <a:pPr>
              <a:spcBef>
                <a:spcPts val="0"/>
              </a:spcBef>
            </a:pPr>
            <a:r>
              <a:rPr lang="en-US" sz="1100" dirty="0"/>
              <a:t>Every address has a canonical format.</a:t>
            </a:r>
          </a:p>
          <a:p>
            <a:pPr>
              <a:spcBef>
                <a:spcPts val="0"/>
              </a:spcBef>
            </a:pPr>
            <a:r>
              <a:rPr lang="en-US" sz="1100" dirty="0"/>
              <a:t>I want to call a cloud-based address verification</a:t>
            </a:r>
            <a:br>
              <a:rPr lang="en-US" sz="1100" dirty="0"/>
            </a:br>
            <a:r>
              <a:rPr lang="en-US" sz="1100" dirty="0"/>
              <a:t>service or some other validations.</a:t>
            </a:r>
          </a:p>
          <a:p>
            <a:pPr>
              <a:spcBef>
                <a:spcPts val="0"/>
              </a:spcBef>
            </a:pPr>
            <a:r>
              <a:rPr lang="en-US" sz="1100" dirty="0"/>
              <a:t>Complex, multi-database application logic is very hard</a:t>
            </a:r>
            <a:br>
              <a:rPr lang="en-US" sz="1100" dirty="0"/>
            </a:br>
            <a:r>
              <a:rPr lang="en-US" sz="1100" dirty="0"/>
              <a:t>to write in SQL.</a:t>
            </a:r>
          </a:p>
          <a:p>
            <a:pPr>
              <a:spcBef>
                <a:spcPts val="0"/>
              </a:spcBef>
            </a:pPr>
            <a:r>
              <a:rPr lang="en-US" sz="1100" dirty="0"/>
              <a:t>“Logic” in the database should focus on integrity of the data,</a:t>
            </a:r>
            <a:br>
              <a:rPr lang="en-US" sz="1100" dirty="0"/>
            </a:br>
            <a:r>
              <a:rPr lang="en-US" sz="1100" dirty="0"/>
              <a:t>not general purpose, complex application behavior.</a:t>
            </a:r>
          </a:p>
        </p:txBody>
      </p:sp>
      <p:sp>
        <p:nvSpPr>
          <p:cNvPr id="3" name="Title 2">
            <a:extLst>
              <a:ext uri="{FF2B5EF4-FFF2-40B4-BE49-F238E27FC236}">
                <a16:creationId xmlns:a16="http://schemas.microsoft.com/office/drawing/2014/main" id="{34844CB7-BA33-5EB9-B16B-C541A0FCF4A8}"/>
              </a:ext>
            </a:extLst>
          </p:cNvPr>
          <p:cNvSpPr>
            <a:spLocks noGrp="1"/>
          </p:cNvSpPr>
          <p:nvPr>
            <p:ph type="title"/>
          </p:nvPr>
        </p:nvSpPr>
        <p:spPr/>
        <p:txBody>
          <a:bodyPr/>
          <a:lstStyle/>
          <a:p>
            <a:r>
              <a:rPr lang="en-US" dirty="0"/>
              <a:t>User Profile</a:t>
            </a:r>
          </a:p>
        </p:txBody>
      </p:sp>
      <p:pic>
        <p:nvPicPr>
          <p:cNvPr id="4" name="Picture 3">
            <a:extLst>
              <a:ext uri="{FF2B5EF4-FFF2-40B4-BE49-F238E27FC236}">
                <a16:creationId xmlns:a16="http://schemas.microsoft.com/office/drawing/2014/main" id="{E9949585-0093-BD62-ECD6-E8A4D6C81B8F}"/>
              </a:ext>
            </a:extLst>
          </p:cNvPr>
          <p:cNvPicPr>
            <a:picLocks noChangeAspect="1"/>
          </p:cNvPicPr>
          <p:nvPr/>
        </p:nvPicPr>
        <p:blipFill>
          <a:blip r:embed="rId2"/>
          <a:stretch>
            <a:fillRect/>
          </a:stretch>
        </p:blipFill>
        <p:spPr>
          <a:xfrm>
            <a:off x="152400" y="526282"/>
            <a:ext cx="2938602" cy="1890438"/>
          </a:xfrm>
          <a:prstGeom prst="rect">
            <a:avLst/>
          </a:prstGeom>
        </p:spPr>
      </p:pic>
      <p:pic>
        <p:nvPicPr>
          <p:cNvPr id="6" name="Picture 5">
            <a:extLst>
              <a:ext uri="{FF2B5EF4-FFF2-40B4-BE49-F238E27FC236}">
                <a16:creationId xmlns:a16="http://schemas.microsoft.com/office/drawing/2014/main" id="{BF202962-2AE6-80D4-3E25-5A2E879B5C71}"/>
              </a:ext>
            </a:extLst>
          </p:cNvPr>
          <p:cNvPicPr>
            <a:picLocks noChangeAspect="1"/>
          </p:cNvPicPr>
          <p:nvPr/>
        </p:nvPicPr>
        <p:blipFill>
          <a:blip r:embed="rId3"/>
          <a:stretch>
            <a:fillRect/>
          </a:stretch>
        </p:blipFill>
        <p:spPr>
          <a:xfrm>
            <a:off x="5105400" y="52125"/>
            <a:ext cx="3202500" cy="4577024"/>
          </a:xfrm>
          <a:prstGeom prst="rect">
            <a:avLst/>
          </a:prstGeom>
        </p:spPr>
      </p:pic>
    </p:spTree>
    <p:extLst>
      <p:ext uri="{BB962C8B-B14F-4D97-AF65-F5344CB8AC3E}">
        <p14:creationId xmlns:p14="http://schemas.microsoft.com/office/powerpoint/2010/main" val="1315713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a:xfrm>
            <a:off x="1719262" y="29766"/>
            <a:ext cx="6281738" cy="457200"/>
          </a:xfrm>
        </p:spPr>
        <p:txBody>
          <a:bodyPr/>
          <a:lstStyle/>
          <a:p>
            <a:pPr>
              <a:defRPr/>
            </a:pPr>
            <a:r>
              <a:rPr lang="en-US" altLang="en-US" sz="1800" dirty="0">
                <a:effectLst>
                  <a:outerShdw blurRad="38100" dist="38100" dir="2700000" algn="tl">
                    <a:srgbClr val="C0C0C0"/>
                  </a:outerShdw>
                </a:effectLst>
              </a:rPr>
              <a:t>Accessing SQL from a Programming Language (Cont.)</a:t>
            </a:r>
          </a:p>
        </p:txBody>
      </p:sp>
      <p:sp>
        <p:nvSpPr>
          <p:cNvPr id="7171" name="Rectangle 3"/>
          <p:cNvSpPr>
            <a:spLocks noGrp="1" noChangeArrowheads="1"/>
          </p:cNvSpPr>
          <p:nvPr>
            <p:ph type="body" idx="1"/>
          </p:nvPr>
        </p:nvSpPr>
        <p:spPr>
          <a:xfrm>
            <a:off x="1968623" y="1311498"/>
            <a:ext cx="5439792" cy="3256360"/>
          </a:xfrm>
        </p:spPr>
        <p:txBody>
          <a:bodyPr/>
          <a:lstStyle/>
          <a:p>
            <a:r>
              <a:rPr lang="en-US" altLang="en-US" dirty="0"/>
              <a:t>A general-purpose program  -- can connect to and communicate with a database server using a collection of functions</a:t>
            </a:r>
          </a:p>
          <a:p>
            <a:r>
              <a:rPr lang="en-US" altLang="en-US" dirty="0"/>
              <a:t>Embedded SQL -- provides a means by which a program can interact with a database server.  </a:t>
            </a:r>
          </a:p>
          <a:p>
            <a:pPr lvl="1"/>
            <a:r>
              <a:rPr lang="en-US" altLang="en-US" dirty="0"/>
              <a:t>The  SQL statements are translated at compile time  into function calls.  </a:t>
            </a:r>
          </a:p>
          <a:p>
            <a:pPr lvl="1"/>
            <a:r>
              <a:rPr lang="en-US" altLang="en-US" dirty="0"/>
              <a:t>At runtime,  these function calls connect to the database  using an API  that provides dynamic  SQL facilities.</a:t>
            </a:r>
          </a:p>
        </p:txBody>
      </p:sp>
      <p:sp>
        <p:nvSpPr>
          <p:cNvPr id="7172" name="Rectangle 4"/>
          <p:cNvSpPr>
            <a:spLocks noChangeArrowheads="1"/>
          </p:cNvSpPr>
          <p:nvPr/>
        </p:nvSpPr>
        <p:spPr bwMode="auto">
          <a:xfrm>
            <a:off x="2219326" y="-572691"/>
            <a:ext cx="1847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endParaRPr lang="en-US" altLang="en-US" sz="1200">
              <a:solidFill>
                <a:srgbClr val="000000"/>
              </a:solidFill>
            </a:endParaRPr>
          </a:p>
        </p:txBody>
      </p:sp>
      <p:sp>
        <p:nvSpPr>
          <p:cNvPr id="7173" name="TextBox 4"/>
          <p:cNvSpPr txBox="1">
            <a:spLocks noChangeArrowheads="1"/>
          </p:cNvSpPr>
          <p:nvPr/>
        </p:nvSpPr>
        <p:spPr bwMode="auto">
          <a:xfrm>
            <a:off x="1719263" y="772716"/>
            <a:ext cx="5689152"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r>
              <a:rPr lang="en-US" altLang="en-US" sz="1275" dirty="0">
                <a:solidFill>
                  <a:srgbClr val="000000"/>
                </a:solidFill>
              </a:rPr>
              <a:t>There are two approaches to accessing  SQL from a general-purpose programming language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6BEF54-CCB4-A30C-80EB-3C90930E91F2}"/>
              </a:ext>
            </a:extLst>
          </p:cNvPr>
          <p:cNvSpPr>
            <a:spLocks noGrp="1"/>
          </p:cNvSpPr>
          <p:nvPr>
            <p:ph idx="1"/>
          </p:nvPr>
        </p:nvSpPr>
        <p:spPr/>
        <p:txBody>
          <a:bodyPr/>
          <a:lstStyle/>
          <a:p>
            <a:r>
              <a:rPr lang="en-US" sz="1800" dirty="0"/>
              <a:t>“A database connection is a facility in computer science that allows client software to talk to database server software, whether on the same machine or not. A connection is required to send commands and receive answers, usually in the form of a result set.” (</a:t>
            </a:r>
            <a:r>
              <a:rPr lang="en-US" sz="1800" dirty="0">
                <a:hlinkClick r:id="rId2"/>
              </a:rPr>
              <a:t>https://en.wikipedia.org/wiki/Database_connection</a:t>
            </a:r>
            <a:r>
              <a:rPr lang="en-US" sz="1800" dirty="0"/>
              <a:t>)</a:t>
            </a:r>
          </a:p>
          <a:p>
            <a:r>
              <a:rPr lang="en-US" sz="1800" dirty="0"/>
              <a:t>Session:</a:t>
            </a:r>
          </a:p>
          <a:p>
            <a:pPr lvl="1"/>
            <a:r>
              <a:rPr lang="en-US" sz="1600" dirty="0"/>
              <a:t>“Connection is the relationship between a client and a MySQL database.</a:t>
            </a:r>
            <a:br>
              <a:rPr lang="en-US" sz="1600" dirty="0"/>
            </a:br>
            <a:r>
              <a:rPr lang="en-US" sz="1600" dirty="0"/>
              <a:t>Session is the period of time between a client logging in (connecting to) a MySQL database and the client logging out (exiting) the MySQL database.”</a:t>
            </a:r>
            <a:br>
              <a:rPr lang="en-US" sz="1600" dirty="0"/>
            </a:br>
            <a:r>
              <a:rPr lang="en-US" sz="1600" dirty="0"/>
              <a:t>(</a:t>
            </a:r>
            <a:r>
              <a:rPr lang="en-US" sz="1600" dirty="0">
                <a:hlinkClick r:id="rId3"/>
              </a:rPr>
              <a:t>https://stackoverflow.com/questions/8797724/mysql-concepts-session-vs-connection</a:t>
            </a:r>
            <a:r>
              <a:rPr lang="en-US" sz="1600" dirty="0"/>
              <a:t>)</a:t>
            </a:r>
          </a:p>
          <a:p>
            <a:pPr lvl="1"/>
            <a:r>
              <a:rPr lang="en-US" sz="1600" dirty="0"/>
              <a:t>“</a:t>
            </a:r>
            <a:r>
              <a:rPr lang="en-US" sz="1600" b="0" i="0" dirty="0">
                <a:solidFill>
                  <a:srgbClr val="0C0D0E"/>
                </a:solidFill>
                <a:effectLst/>
              </a:rPr>
              <a:t>A </a:t>
            </a:r>
            <a:r>
              <a:rPr lang="en-US" sz="1600" dirty="0"/>
              <a:t>session</a:t>
            </a:r>
            <a:r>
              <a:rPr lang="en-US" sz="1600" b="0" i="0" dirty="0">
                <a:solidFill>
                  <a:srgbClr val="0C0D0E"/>
                </a:solidFill>
                <a:effectLst/>
              </a:rPr>
              <a:t> is just a result of a successful </a:t>
            </a:r>
            <a:r>
              <a:rPr lang="en-US" sz="1600" dirty="0"/>
              <a:t>connection</a:t>
            </a:r>
            <a:r>
              <a:rPr lang="en-US" sz="1600" b="0" i="0" dirty="0">
                <a:solidFill>
                  <a:srgbClr val="0C0D0E"/>
                </a:solidFill>
                <a:effectLst/>
              </a:rPr>
              <a:t>.” </a:t>
            </a:r>
          </a:p>
          <a:p>
            <a:r>
              <a:rPr lang="en-US" sz="1800" dirty="0">
                <a:solidFill>
                  <a:srgbClr val="0C0D0E"/>
                </a:solidFill>
              </a:rPr>
              <a:t>Network protocols are layered. You can think of:</a:t>
            </a:r>
          </a:p>
          <a:p>
            <a:pPr lvl="1"/>
            <a:r>
              <a:rPr lang="en-US" sz="1600" dirty="0">
                <a:solidFill>
                  <a:srgbClr val="0C0D0E"/>
                </a:solidFill>
              </a:rPr>
              <a:t>Connection as the low-level network connection.</a:t>
            </a:r>
          </a:p>
          <a:p>
            <a:pPr lvl="1"/>
            <a:r>
              <a:rPr lang="en-US" sz="1600" dirty="0">
                <a:solidFill>
                  <a:srgbClr val="0C0D0E"/>
                </a:solidFill>
              </a:rPr>
              <a:t>Session is the next layer up and has additional information associated with it, e.g. the user.</a:t>
            </a:r>
          </a:p>
          <a:p>
            <a:r>
              <a:rPr lang="en-US" sz="1800" dirty="0">
                <a:solidFill>
                  <a:srgbClr val="0C0D0E"/>
                </a:solidFill>
              </a:rPr>
              <a:t>Connection libraries like </a:t>
            </a:r>
            <a:r>
              <a:rPr lang="en-US" sz="1800" dirty="0" err="1">
                <a:solidFill>
                  <a:srgbClr val="0C0D0E"/>
                </a:solidFill>
              </a:rPr>
              <a:t>pymysql</a:t>
            </a:r>
            <a:r>
              <a:rPr lang="en-US" sz="1800" dirty="0">
                <a:solidFill>
                  <a:srgbClr val="0C0D0E"/>
                </a:solidFill>
              </a:rPr>
              <a:t> sometimes blur the distinction.</a:t>
            </a:r>
            <a:endParaRPr lang="en-US" sz="1800" dirty="0"/>
          </a:p>
        </p:txBody>
      </p:sp>
      <p:sp>
        <p:nvSpPr>
          <p:cNvPr id="3" name="Title 2">
            <a:extLst>
              <a:ext uri="{FF2B5EF4-FFF2-40B4-BE49-F238E27FC236}">
                <a16:creationId xmlns:a16="http://schemas.microsoft.com/office/drawing/2014/main" id="{75AC365C-9219-118C-3E38-E9947837FD12}"/>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3937565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193EB-9ED8-62E8-2D6B-F649CE1677BF}"/>
              </a:ext>
            </a:extLst>
          </p:cNvPr>
          <p:cNvSpPr>
            <a:spLocks noGrp="1"/>
          </p:cNvSpPr>
          <p:nvPr>
            <p:ph type="title"/>
          </p:nvPr>
        </p:nvSpPr>
        <p:spPr/>
        <p:txBody>
          <a:bodyPr/>
          <a:lstStyle/>
          <a:p>
            <a:r>
              <a:rPr lang="en-US" dirty="0"/>
              <a:t>Concepts</a:t>
            </a:r>
          </a:p>
        </p:txBody>
      </p:sp>
      <p:sp>
        <p:nvSpPr>
          <p:cNvPr id="4" name="Rounded Rectangle 3">
            <a:extLst>
              <a:ext uri="{FF2B5EF4-FFF2-40B4-BE49-F238E27FC236}">
                <a16:creationId xmlns:a16="http://schemas.microsoft.com/office/drawing/2014/main" id="{DBD278E4-B576-1069-6234-9A792344E26F}"/>
              </a:ext>
            </a:extLst>
          </p:cNvPr>
          <p:cNvSpPr/>
          <p:nvPr/>
        </p:nvSpPr>
        <p:spPr>
          <a:xfrm>
            <a:off x="2895600" y="1352550"/>
            <a:ext cx="3352800" cy="2133600"/>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Relational Database</a:t>
            </a:r>
            <a:br>
              <a:rPr kumimoji="0" lang="en-US" sz="1800" b="0" i="0" u="none" strike="noStrike" kern="1200" cap="none" spc="0" normalizeH="0" baseline="0" noProof="0" dirty="0">
                <a:ln>
                  <a:noFill/>
                </a:ln>
                <a:solidFill>
                  <a:prstClr val="white"/>
                </a:solidFill>
                <a:effectLst/>
                <a:uLnTx/>
                <a:uFillTx/>
                <a:latin typeface="Calibri"/>
                <a:ea typeface="+mn-ea"/>
                <a:cs typeface="+mn-cs"/>
              </a:rPr>
            </a:br>
            <a:r>
              <a:rPr kumimoji="0" lang="en-US" sz="1800" b="0" i="0" u="none" strike="noStrike" kern="1200" cap="none" spc="0" normalizeH="0" baseline="0" noProof="0" dirty="0">
                <a:ln>
                  <a:noFill/>
                </a:ln>
                <a:solidFill>
                  <a:prstClr val="white"/>
                </a:solidFill>
                <a:effectLst/>
                <a:uLnTx/>
                <a:uFillTx/>
                <a:latin typeface="Calibri"/>
                <a:ea typeface="+mn-ea"/>
                <a:cs typeface="+mn-cs"/>
              </a:rPr>
              <a:t>Management System</a:t>
            </a:r>
            <a:br>
              <a:rPr kumimoji="0" lang="en-US" sz="1800" b="0" i="0" u="none" strike="noStrike" kern="1200" cap="none" spc="0" normalizeH="0" baseline="0" noProof="0" dirty="0">
                <a:ln>
                  <a:noFill/>
                </a:ln>
                <a:solidFill>
                  <a:prstClr val="white"/>
                </a:solidFill>
                <a:effectLst/>
                <a:uLnTx/>
                <a:uFillTx/>
                <a:latin typeface="Calibri"/>
                <a:ea typeface="+mn-ea"/>
                <a:cs typeface="+mn-cs"/>
              </a:rPr>
            </a:br>
            <a:r>
              <a:rPr kumimoji="0" lang="en-US" sz="1800" b="0" i="0" u="none" strike="noStrike" kern="1200" cap="none" spc="0" normalizeH="0" baseline="0" noProof="0" dirty="0">
                <a:ln>
                  <a:noFill/>
                </a:ln>
                <a:solidFill>
                  <a:prstClr val="white"/>
                </a:solidFill>
                <a:effectLst/>
                <a:uLnTx/>
                <a:uFillTx/>
                <a:latin typeface="Calibri"/>
                <a:ea typeface="+mn-ea"/>
                <a:cs typeface="+mn-cs"/>
              </a:rPr>
              <a:t>Instance</a:t>
            </a:r>
          </a:p>
        </p:txBody>
      </p:sp>
      <p:sp>
        <p:nvSpPr>
          <p:cNvPr id="5" name="Can 4">
            <a:extLst>
              <a:ext uri="{FF2B5EF4-FFF2-40B4-BE49-F238E27FC236}">
                <a16:creationId xmlns:a16="http://schemas.microsoft.com/office/drawing/2014/main" id="{6E71EBB5-E836-2679-09C8-ADD1A2C59537}"/>
              </a:ext>
            </a:extLst>
          </p:cNvPr>
          <p:cNvSpPr/>
          <p:nvPr/>
        </p:nvSpPr>
        <p:spPr>
          <a:xfrm>
            <a:off x="6858000" y="1508034"/>
            <a:ext cx="1828799" cy="1828800"/>
          </a:xfrm>
          <a:prstGeom prst="can">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br>
              <a:rPr kumimoji="0" lang="en-US" sz="1800" b="0" i="0" u="none" strike="noStrike" kern="1200" cap="none" spc="0" normalizeH="0" baseline="0" noProof="0" dirty="0">
                <a:ln>
                  <a:noFill/>
                </a:ln>
                <a:solidFill>
                  <a:prstClr val="white"/>
                </a:solidFill>
                <a:effectLst/>
                <a:uLnTx/>
                <a:uFillTx/>
                <a:latin typeface="Calibri"/>
                <a:ea typeface="+mn-ea"/>
                <a:cs typeface="+mn-cs"/>
              </a:rPr>
            </a:br>
            <a:r>
              <a:rPr kumimoji="0" lang="en-US" sz="1600" b="0" i="0" u="none" strike="noStrike" kern="1200" cap="none" spc="0" normalizeH="0" baseline="0" noProof="0" dirty="0">
                <a:ln>
                  <a:noFill/>
                </a:ln>
                <a:solidFill>
                  <a:prstClr val="white"/>
                </a:solidFill>
                <a:effectLst/>
                <a:uLnTx/>
                <a:uFillTx/>
                <a:latin typeface="Calibri"/>
                <a:ea typeface="+mn-ea"/>
                <a:cs typeface="+mn-cs"/>
              </a:rPr>
              <a:t>Blocks</a:t>
            </a:r>
            <a:br>
              <a:rPr kumimoji="0" lang="en-US" sz="1600" b="0" i="0" u="none" strike="noStrike" kern="1200" cap="none" spc="0" normalizeH="0" baseline="0" noProof="0" dirty="0">
                <a:ln>
                  <a:noFill/>
                </a:ln>
                <a:solidFill>
                  <a:prstClr val="white"/>
                </a:solidFill>
                <a:effectLst/>
                <a:uLnTx/>
                <a:uFillTx/>
                <a:latin typeface="Calibri"/>
                <a:ea typeface="+mn-ea"/>
                <a:cs typeface="+mn-cs"/>
              </a:rPr>
            </a:br>
            <a:r>
              <a:rPr kumimoji="0" lang="en-US" sz="1600" b="0" i="0" u="none" strike="noStrike" kern="1200" cap="none" spc="0" normalizeH="0" baseline="0" noProof="0" dirty="0">
                <a:ln>
                  <a:noFill/>
                </a:ln>
                <a:solidFill>
                  <a:prstClr val="white"/>
                </a:solidFill>
                <a:effectLst/>
                <a:uLnTx/>
                <a:uFillTx/>
                <a:latin typeface="Calibri"/>
                <a:ea typeface="+mn-ea"/>
                <a:cs typeface="+mn-cs"/>
              </a:rPr>
              <a:t>Files</a:t>
            </a:r>
            <a:br>
              <a:rPr kumimoji="0" lang="en-US" sz="1600" b="0" i="0" u="none" strike="noStrike" kern="1200" cap="none" spc="0" normalizeH="0" baseline="0" noProof="0" dirty="0">
                <a:ln>
                  <a:noFill/>
                </a:ln>
                <a:solidFill>
                  <a:prstClr val="white"/>
                </a:solidFill>
                <a:effectLst/>
                <a:uLnTx/>
                <a:uFillTx/>
                <a:latin typeface="Calibri"/>
                <a:ea typeface="+mn-ea"/>
                <a:cs typeface="+mn-cs"/>
              </a:rPr>
            </a:br>
            <a:r>
              <a:rPr kumimoji="0" lang="en-US" sz="1600" b="0" i="0" u="none" strike="noStrike" kern="1200" cap="none" spc="0" normalizeH="0" baseline="0" noProof="0" dirty="0">
                <a:ln>
                  <a:noFill/>
                </a:ln>
                <a:solidFill>
                  <a:prstClr val="white"/>
                </a:solidFill>
                <a:effectLst/>
                <a:uLnTx/>
                <a:uFillTx/>
                <a:latin typeface="Calibri"/>
                <a:ea typeface="+mn-ea"/>
                <a:cs typeface="+mn-cs"/>
              </a:rPr>
              <a:t>Records</a:t>
            </a:r>
            <a:br>
              <a:rPr kumimoji="0" lang="en-US" sz="1600" b="0" i="0" u="none" strike="noStrike" kern="1200" cap="none" spc="0" normalizeH="0" baseline="0" noProof="0" dirty="0">
                <a:ln>
                  <a:noFill/>
                </a:ln>
                <a:solidFill>
                  <a:prstClr val="white"/>
                </a:solidFill>
                <a:effectLst/>
                <a:uLnTx/>
                <a:uFillTx/>
                <a:latin typeface="Calibri"/>
                <a:ea typeface="+mn-ea"/>
                <a:cs typeface="+mn-cs"/>
              </a:rPr>
            </a:br>
            <a:r>
              <a:rPr kumimoji="0" lang="en-US" sz="1600" b="0" i="0" u="none" strike="noStrike" kern="1200" cap="none" spc="0" normalizeH="0" baseline="0" noProof="0" dirty="0">
                <a:ln>
                  <a:noFill/>
                </a:ln>
                <a:solidFill>
                  <a:prstClr val="white"/>
                </a:solidFill>
                <a:effectLst/>
                <a:uLnTx/>
                <a:uFillTx/>
                <a:latin typeface="Calibri"/>
                <a:ea typeface="+mn-ea"/>
                <a:cs typeface="+mn-cs"/>
              </a:rPr>
              <a:t>Offsets</a:t>
            </a:r>
            <a:br>
              <a:rPr kumimoji="0" lang="en-US" sz="1600" b="0" i="0" u="none" strike="noStrike" kern="1200" cap="none" spc="0" normalizeH="0" baseline="0" noProof="0" dirty="0">
                <a:ln>
                  <a:noFill/>
                </a:ln>
                <a:solidFill>
                  <a:prstClr val="white"/>
                </a:solidFill>
                <a:effectLst/>
                <a:uLnTx/>
                <a:uFillTx/>
                <a:latin typeface="Calibri"/>
                <a:ea typeface="+mn-ea"/>
                <a:cs typeface="+mn-cs"/>
              </a:rPr>
            </a:br>
            <a:r>
              <a:rPr kumimoji="0" lang="en-US" sz="1600" b="0" i="0" u="none" strike="noStrike" kern="1200" cap="none" spc="0" normalizeH="0" baseline="0" noProof="0" dirty="0">
                <a:ln>
                  <a:noFill/>
                </a:ln>
                <a:solidFill>
                  <a:prstClr val="white"/>
                </a:solidFill>
                <a:effectLst/>
                <a:uLnTx/>
                <a:uFillTx/>
                <a:latin typeface="Calibri"/>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11B003C3-7DE2-F932-8997-47C8447AB018}"/>
              </a:ext>
            </a:extLst>
          </p:cNvPr>
          <p:cNvCxnSpPr>
            <a:cxnSpLocks/>
            <a:stCxn id="4" idx="3"/>
            <a:endCxn id="5" idx="2"/>
          </p:cNvCxnSpPr>
          <p:nvPr/>
        </p:nvCxnSpPr>
        <p:spPr>
          <a:xfrm>
            <a:off x="6248400" y="2419350"/>
            <a:ext cx="609600" cy="3084"/>
          </a:xfrm>
          <a:prstGeom prst="line">
            <a:avLst/>
          </a:prstGeom>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C9CAFE68-4A11-069D-C081-B6BA54CC9090}"/>
              </a:ext>
            </a:extLst>
          </p:cNvPr>
          <p:cNvSpPr/>
          <p:nvPr/>
        </p:nvSpPr>
        <p:spPr>
          <a:xfrm>
            <a:off x="33969" y="3051185"/>
            <a:ext cx="990600" cy="609600"/>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Calibri"/>
                <a:ea typeface="+mn-ea"/>
                <a:cs typeface="+mn-cs"/>
              </a:rPr>
              <a:t>Jupyter</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Notebook</a:t>
            </a:r>
          </a:p>
        </p:txBody>
      </p:sp>
      <p:sp>
        <p:nvSpPr>
          <p:cNvPr id="11" name="Rounded Rectangle 10">
            <a:extLst>
              <a:ext uri="{FF2B5EF4-FFF2-40B4-BE49-F238E27FC236}">
                <a16:creationId xmlns:a16="http://schemas.microsoft.com/office/drawing/2014/main" id="{E209EC83-A550-DF95-4614-AA5A5B5C5254}"/>
              </a:ext>
            </a:extLst>
          </p:cNvPr>
          <p:cNvSpPr/>
          <p:nvPr/>
        </p:nvSpPr>
        <p:spPr>
          <a:xfrm>
            <a:off x="95250" y="3943350"/>
            <a:ext cx="990600" cy="609600"/>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Web</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Application</a:t>
            </a:r>
          </a:p>
        </p:txBody>
      </p:sp>
      <p:sp>
        <p:nvSpPr>
          <p:cNvPr id="12" name="Rounded Rectangle 11">
            <a:extLst>
              <a:ext uri="{FF2B5EF4-FFF2-40B4-BE49-F238E27FC236}">
                <a16:creationId xmlns:a16="http://schemas.microsoft.com/office/drawing/2014/main" id="{737F3BA0-11C3-D339-8980-3A1847A43051}"/>
              </a:ext>
            </a:extLst>
          </p:cNvPr>
          <p:cNvSpPr/>
          <p:nvPr/>
        </p:nvSpPr>
        <p:spPr>
          <a:xfrm>
            <a:off x="1519065" y="4027583"/>
            <a:ext cx="990600" cy="609600"/>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 …</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3" name="Rounded Rectangle 12">
            <a:extLst>
              <a:ext uri="{FF2B5EF4-FFF2-40B4-BE49-F238E27FC236}">
                <a16:creationId xmlns:a16="http://schemas.microsoft.com/office/drawing/2014/main" id="{3643AA1F-8A59-5737-A01B-A6D0E51DF84B}"/>
              </a:ext>
            </a:extLst>
          </p:cNvPr>
          <p:cNvSpPr/>
          <p:nvPr/>
        </p:nvSpPr>
        <p:spPr>
          <a:xfrm>
            <a:off x="76200" y="1442952"/>
            <a:ext cx="990600" cy="609600"/>
          </a:xfrm>
          <a:prstGeom prst="roundRec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Calibri"/>
                <a:ea typeface="+mn-ea"/>
                <a:cs typeface="+mn-cs"/>
              </a:rPr>
              <a:t>DataGrip</a:t>
            </a: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ounded Rectangle 13">
            <a:extLst>
              <a:ext uri="{FF2B5EF4-FFF2-40B4-BE49-F238E27FC236}">
                <a16:creationId xmlns:a16="http://schemas.microsoft.com/office/drawing/2014/main" id="{05F68472-D4A6-E802-A699-64DCEFA6B3FB}"/>
              </a:ext>
            </a:extLst>
          </p:cNvPr>
          <p:cNvSpPr/>
          <p:nvPr/>
        </p:nvSpPr>
        <p:spPr>
          <a:xfrm>
            <a:off x="172570" y="506317"/>
            <a:ext cx="990600" cy="609600"/>
          </a:xfrm>
          <a:prstGeom prst="roundRec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MySQL</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Workbench</a:t>
            </a:r>
          </a:p>
        </p:txBody>
      </p:sp>
      <p:sp>
        <p:nvSpPr>
          <p:cNvPr id="15" name="Rounded Rectangle 14">
            <a:extLst>
              <a:ext uri="{FF2B5EF4-FFF2-40B4-BE49-F238E27FC236}">
                <a16:creationId xmlns:a16="http://schemas.microsoft.com/office/drawing/2014/main" id="{5F75D544-DFC3-ABA3-44FF-93DC09D5B086}"/>
              </a:ext>
            </a:extLst>
          </p:cNvPr>
          <p:cNvSpPr/>
          <p:nvPr/>
        </p:nvSpPr>
        <p:spPr>
          <a:xfrm>
            <a:off x="1391770" y="506317"/>
            <a:ext cx="990600" cy="609600"/>
          </a:xfrm>
          <a:prstGeom prst="roundRec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 …</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 …</a:t>
            </a:r>
          </a:p>
        </p:txBody>
      </p:sp>
      <p:cxnSp>
        <p:nvCxnSpPr>
          <p:cNvPr id="17" name="Straight Arrow Connector 16">
            <a:extLst>
              <a:ext uri="{FF2B5EF4-FFF2-40B4-BE49-F238E27FC236}">
                <a16:creationId xmlns:a16="http://schemas.microsoft.com/office/drawing/2014/main" id="{2AD2092D-8F37-7A3C-C348-E60E72F009CE}"/>
              </a:ext>
            </a:extLst>
          </p:cNvPr>
          <p:cNvCxnSpPr>
            <a:stCxn id="15" idx="2"/>
            <a:endCxn id="4" idx="1"/>
          </p:cNvCxnSpPr>
          <p:nvPr/>
        </p:nvCxnSpPr>
        <p:spPr>
          <a:xfrm>
            <a:off x="1887070" y="1115917"/>
            <a:ext cx="1008530" cy="1303433"/>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42B624B-78D0-BE68-6C70-1CAD8AE1CAD5}"/>
              </a:ext>
            </a:extLst>
          </p:cNvPr>
          <p:cNvCxnSpPr>
            <a:cxnSpLocks/>
            <a:stCxn id="14" idx="2"/>
          </p:cNvCxnSpPr>
          <p:nvPr/>
        </p:nvCxnSpPr>
        <p:spPr>
          <a:xfrm>
            <a:off x="667870" y="1115917"/>
            <a:ext cx="1943100" cy="1177076"/>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75B42DA-5D20-61FD-BD13-690AB87FA225}"/>
              </a:ext>
            </a:extLst>
          </p:cNvPr>
          <p:cNvCxnSpPr>
            <a:cxnSpLocks/>
            <a:stCxn id="13" idx="3"/>
            <a:endCxn id="4" idx="1"/>
          </p:cNvCxnSpPr>
          <p:nvPr/>
        </p:nvCxnSpPr>
        <p:spPr>
          <a:xfrm>
            <a:off x="1066800" y="1747752"/>
            <a:ext cx="1828800" cy="671598"/>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ADCD5D-8495-1DBF-2A8B-68C21499FFA3}"/>
              </a:ext>
            </a:extLst>
          </p:cNvPr>
          <p:cNvCxnSpPr>
            <a:cxnSpLocks/>
            <a:stCxn id="10" idx="3"/>
            <a:endCxn id="4" idx="1"/>
          </p:cNvCxnSpPr>
          <p:nvPr/>
        </p:nvCxnSpPr>
        <p:spPr>
          <a:xfrm flipV="1">
            <a:off x="1024569" y="2419350"/>
            <a:ext cx="1871031" cy="93663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5E549943-5BDF-6599-1509-72009A332E8E}"/>
              </a:ext>
            </a:extLst>
          </p:cNvPr>
          <p:cNvCxnSpPr>
            <a:cxnSpLocks/>
            <a:stCxn id="11" idx="3"/>
            <a:endCxn id="4" idx="1"/>
          </p:cNvCxnSpPr>
          <p:nvPr/>
        </p:nvCxnSpPr>
        <p:spPr>
          <a:xfrm flipV="1">
            <a:off x="1085850" y="2419350"/>
            <a:ext cx="1809750" cy="182880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6DAE2801-80D4-3CAE-E226-68A1CDA37EC8}"/>
              </a:ext>
            </a:extLst>
          </p:cNvPr>
          <p:cNvCxnSpPr>
            <a:cxnSpLocks/>
            <a:stCxn id="12" idx="0"/>
            <a:endCxn id="4" idx="1"/>
          </p:cNvCxnSpPr>
          <p:nvPr/>
        </p:nvCxnSpPr>
        <p:spPr>
          <a:xfrm flipV="1">
            <a:off x="2014365" y="2419350"/>
            <a:ext cx="881235" cy="1608233"/>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5A4FC39-5A4F-180C-94F5-80D026B8C156}"/>
              </a:ext>
            </a:extLst>
          </p:cNvPr>
          <p:cNvSpPr txBox="1"/>
          <p:nvPr/>
        </p:nvSpPr>
        <p:spPr>
          <a:xfrm>
            <a:off x="91342" y="2176586"/>
            <a:ext cx="1919243" cy="73866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SQL commands and</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result sets flow over</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connection in a session.</a:t>
            </a:r>
          </a:p>
        </p:txBody>
      </p:sp>
      <p:sp>
        <p:nvSpPr>
          <p:cNvPr id="39" name="TextBox 38">
            <a:extLst>
              <a:ext uri="{FF2B5EF4-FFF2-40B4-BE49-F238E27FC236}">
                <a16:creationId xmlns:a16="http://schemas.microsoft.com/office/drawing/2014/main" id="{AD7F9638-225C-056B-1B82-76CECDC7BEB2}"/>
              </a:ext>
            </a:extLst>
          </p:cNvPr>
          <p:cNvSpPr txBox="1"/>
          <p:nvPr/>
        </p:nvSpPr>
        <p:spPr>
          <a:xfrm>
            <a:off x="3546262" y="3593719"/>
            <a:ext cx="2210220" cy="73866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Logically implements query,</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update, insert, delete, …</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operations on tables.</a:t>
            </a:r>
          </a:p>
        </p:txBody>
      </p:sp>
      <p:sp>
        <p:nvSpPr>
          <p:cNvPr id="40" name="TextBox 39">
            <a:extLst>
              <a:ext uri="{FF2B5EF4-FFF2-40B4-BE49-F238E27FC236}">
                <a16:creationId xmlns:a16="http://schemas.microsoft.com/office/drawing/2014/main" id="{03150D15-0900-F630-CC3D-28225AFC9BD9}"/>
              </a:ext>
            </a:extLst>
          </p:cNvPr>
          <p:cNvSpPr txBox="1"/>
          <p:nvPr/>
        </p:nvSpPr>
        <p:spPr>
          <a:xfrm>
            <a:off x="6793079" y="3574018"/>
            <a:ext cx="2053896" cy="73866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Physical layout managed</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by the DBMS is not tables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and is very different.</a:t>
            </a:r>
          </a:p>
        </p:txBody>
      </p:sp>
    </p:spTree>
    <p:extLst>
      <p:ext uri="{BB962C8B-B14F-4D97-AF65-F5344CB8AC3E}">
        <p14:creationId xmlns:p14="http://schemas.microsoft.com/office/powerpoint/2010/main" val="1192529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B0621B-B20B-1547-CA12-DAF4A0E1837A}"/>
              </a:ext>
            </a:extLst>
          </p:cNvPr>
          <p:cNvSpPr>
            <a:spLocks noGrp="1"/>
          </p:cNvSpPr>
          <p:nvPr>
            <p:ph type="title"/>
          </p:nvPr>
        </p:nvSpPr>
        <p:spPr/>
        <p:txBody>
          <a:bodyPr/>
          <a:lstStyle/>
          <a:p>
            <a:r>
              <a:rPr lang="en-US" dirty="0"/>
              <a:t>Simplistic View</a:t>
            </a:r>
          </a:p>
        </p:txBody>
      </p:sp>
      <p:sp>
        <p:nvSpPr>
          <p:cNvPr id="4" name="Rounded Rectangle 3">
            <a:extLst>
              <a:ext uri="{FF2B5EF4-FFF2-40B4-BE49-F238E27FC236}">
                <a16:creationId xmlns:a16="http://schemas.microsoft.com/office/drawing/2014/main" id="{0946A76B-938B-18FD-EC9A-C4C39ECF72B1}"/>
              </a:ext>
            </a:extLst>
          </p:cNvPr>
          <p:cNvSpPr/>
          <p:nvPr/>
        </p:nvSpPr>
        <p:spPr>
          <a:xfrm>
            <a:off x="292326" y="3900647"/>
            <a:ext cx="2514600" cy="457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Operating System</a:t>
            </a:r>
          </a:p>
        </p:txBody>
      </p:sp>
      <p:sp>
        <p:nvSpPr>
          <p:cNvPr id="5" name="Rounded Rectangle 4">
            <a:extLst>
              <a:ext uri="{FF2B5EF4-FFF2-40B4-BE49-F238E27FC236}">
                <a16:creationId xmlns:a16="http://schemas.microsoft.com/office/drawing/2014/main" id="{14CF6D11-DC0E-139B-EAC6-58433D173734}"/>
              </a:ext>
            </a:extLst>
          </p:cNvPr>
          <p:cNvSpPr/>
          <p:nvPr/>
        </p:nvSpPr>
        <p:spPr>
          <a:xfrm>
            <a:off x="292326" y="3203066"/>
            <a:ext cx="2514600" cy="457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TCP/IP</a:t>
            </a:r>
          </a:p>
        </p:txBody>
      </p:sp>
      <p:sp>
        <p:nvSpPr>
          <p:cNvPr id="6" name="Rounded Rectangle 5">
            <a:extLst>
              <a:ext uri="{FF2B5EF4-FFF2-40B4-BE49-F238E27FC236}">
                <a16:creationId xmlns:a16="http://schemas.microsoft.com/office/drawing/2014/main" id="{FFD07BCA-D4D7-EDF2-2E89-0893947880E2}"/>
              </a:ext>
            </a:extLst>
          </p:cNvPr>
          <p:cNvSpPr/>
          <p:nvPr/>
        </p:nvSpPr>
        <p:spPr>
          <a:xfrm>
            <a:off x="292326" y="2505486"/>
            <a:ext cx="2514600" cy="457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Native Connector</a:t>
            </a:r>
            <a:br>
              <a:rPr lang="en-US" sz="1400" dirty="0"/>
            </a:br>
            <a:r>
              <a:rPr lang="en-US" sz="1400" dirty="0" err="1"/>
              <a:t>mysqlconnector</a:t>
            </a:r>
            <a:endParaRPr lang="en-US" sz="1400" dirty="0"/>
          </a:p>
        </p:txBody>
      </p:sp>
      <p:sp>
        <p:nvSpPr>
          <p:cNvPr id="7" name="Rounded Rectangle 6">
            <a:extLst>
              <a:ext uri="{FF2B5EF4-FFF2-40B4-BE49-F238E27FC236}">
                <a16:creationId xmlns:a16="http://schemas.microsoft.com/office/drawing/2014/main" id="{067E14F0-D553-DB7F-5E2D-6058CAF191AA}"/>
              </a:ext>
            </a:extLst>
          </p:cNvPr>
          <p:cNvSpPr/>
          <p:nvPr/>
        </p:nvSpPr>
        <p:spPr>
          <a:xfrm>
            <a:off x="292326" y="1807906"/>
            <a:ext cx="2514600" cy="457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Language Binding/</a:t>
            </a:r>
            <a:br>
              <a:rPr lang="en-US" sz="1400" dirty="0"/>
            </a:br>
            <a:r>
              <a:rPr lang="en-US" sz="1400" dirty="0"/>
              <a:t>Connector</a:t>
            </a:r>
          </a:p>
        </p:txBody>
      </p:sp>
      <p:sp>
        <p:nvSpPr>
          <p:cNvPr id="8" name="Rounded Rectangle 7">
            <a:extLst>
              <a:ext uri="{FF2B5EF4-FFF2-40B4-BE49-F238E27FC236}">
                <a16:creationId xmlns:a16="http://schemas.microsoft.com/office/drawing/2014/main" id="{CD3441CB-E883-9384-C910-F77D05EA5B48}"/>
              </a:ext>
            </a:extLst>
          </p:cNvPr>
          <p:cNvSpPr/>
          <p:nvPr/>
        </p:nvSpPr>
        <p:spPr>
          <a:xfrm>
            <a:off x="292326" y="624975"/>
            <a:ext cx="2514600" cy="457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Your Application Code</a:t>
            </a:r>
          </a:p>
        </p:txBody>
      </p:sp>
      <p:sp>
        <p:nvSpPr>
          <p:cNvPr id="9" name="Rounded Rectangle 8">
            <a:extLst>
              <a:ext uri="{FF2B5EF4-FFF2-40B4-BE49-F238E27FC236}">
                <a16:creationId xmlns:a16="http://schemas.microsoft.com/office/drawing/2014/main" id="{311790C8-FB26-18DA-8901-22C998563213}"/>
              </a:ext>
            </a:extLst>
          </p:cNvPr>
          <p:cNvSpPr/>
          <p:nvPr/>
        </p:nvSpPr>
        <p:spPr>
          <a:xfrm>
            <a:off x="5410200" y="784134"/>
            <a:ext cx="2514600" cy="2930616"/>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Your Application Code</a:t>
            </a:r>
          </a:p>
        </p:txBody>
      </p:sp>
      <p:sp>
        <p:nvSpPr>
          <p:cNvPr id="10" name="Rounded Rectangle 9">
            <a:extLst>
              <a:ext uri="{FF2B5EF4-FFF2-40B4-BE49-F238E27FC236}">
                <a16:creationId xmlns:a16="http://schemas.microsoft.com/office/drawing/2014/main" id="{7B704EBC-E579-0657-B177-1B92A95994A1}"/>
              </a:ext>
            </a:extLst>
          </p:cNvPr>
          <p:cNvSpPr/>
          <p:nvPr/>
        </p:nvSpPr>
        <p:spPr>
          <a:xfrm>
            <a:off x="5638800" y="1276350"/>
            <a:ext cx="1093344" cy="508887"/>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700" dirty="0"/>
              <a:t>General</a:t>
            </a:r>
            <a:br>
              <a:rPr lang="en-US" sz="700" dirty="0"/>
            </a:br>
            <a:r>
              <a:rPr lang="en-US" sz="700" dirty="0"/>
              <a:t>DBMS Runtime</a:t>
            </a:r>
            <a:br>
              <a:rPr lang="en-US" sz="700" dirty="0"/>
            </a:br>
            <a:r>
              <a:rPr lang="en-US" sz="700" dirty="0"/>
              <a:t>Including</a:t>
            </a:r>
            <a:br>
              <a:rPr lang="en-US" sz="700" dirty="0"/>
            </a:br>
            <a:r>
              <a:rPr lang="en-US" sz="700" dirty="0"/>
              <a:t>Networking</a:t>
            </a:r>
          </a:p>
        </p:txBody>
      </p:sp>
      <p:sp>
        <p:nvSpPr>
          <p:cNvPr id="11" name="Rounded Rectangle 10">
            <a:extLst>
              <a:ext uri="{FF2B5EF4-FFF2-40B4-BE49-F238E27FC236}">
                <a16:creationId xmlns:a16="http://schemas.microsoft.com/office/drawing/2014/main" id="{F157D172-1069-9554-E5FA-141A56A04154}"/>
              </a:ext>
            </a:extLst>
          </p:cNvPr>
          <p:cNvSpPr/>
          <p:nvPr/>
        </p:nvSpPr>
        <p:spPr>
          <a:xfrm>
            <a:off x="6477000" y="2265106"/>
            <a:ext cx="1093344" cy="508887"/>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700" dirty="0"/>
              <a:t>Worked Task</a:t>
            </a:r>
            <a:br>
              <a:rPr lang="en-US" sz="700" dirty="0"/>
            </a:br>
            <a:r>
              <a:rPr lang="en-US" sz="700" dirty="0"/>
              <a:t>with</a:t>
            </a:r>
            <a:br>
              <a:rPr lang="en-US" sz="700" dirty="0"/>
            </a:br>
            <a:r>
              <a:rPr lang="en-US" sz="700" dirty="0"/>
              <a:t>User ID/Role</a:t>
            </a:r>
          </a:p>
        </p:txBody>
      </p:sp>
      <p:cxnSp>
        <p:nvCxnSpPr>
          <p:cNvPr id="13" name="Straight Arrow Connector 12">
            <a:extLst>
              <a:ext uri="{FF2B5EF4-FFF2-40B4-BE49-F238E27FC236}">
                <a16:creationId xmlns:a16="http://schemas.microsoft.com/office/drawing/2014/main" id="{4652B94A-CF51-1572-591D-8DE8D4F936B1}"/>
              </a:ext>
            </a:extLst>
          </p:cNvPr>
          <p:cNvCxnSpPr>
            <a:cxnSpLocks/>
            <a:endCxn id="7" idx="0"/>
          </p:cNvCxnSpPr>
          <p:nvPr/>
        </p:nvCxnSpPr>
        <p:spPr>
          <a:xfrm>
            <a:off x="1549626" y="1082175"/>
            <a:ext cx="0" cy="72573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8A385D14-8915-4E30-7B70-E51ACF0439A9}"/>
              </a:ext>
            </a:extLst>
          </p:cNvPr>
          <p:cNvCxnSpPr>
            <a:cxnSpLocks/>
            <a:endCxn id="6" idx="0"/>
          </p:cNvCxnSpPr>
          <p:nvPr/>
        </p:nvCxnSpPr>
        <p:spPr>
          <a:xfrm>
            <a:off x="1549626" y="2265106"/>
            <a:ext cx="0" cy="24038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AABE777-9D5A-0316-5A7C-45B6135F27A2}"/>
              </a:ext>
            </a:extLst>
          </p:cNvPr>
          <p:cNvCxnSpPr>
            <a:cxnSpLocks/>
          </p:cNvCxnSpPr>
          <p:nvPr/>
        </p:nvCxnSpPr>
        <p:spPr>
          <a:xfrm>
            <a:off x="1549626" y="2962686"/>
            <a:ext cx="0" cy="24038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9DEA4A25-4E28-1BB9-4E30-52837B86CD22}"/>
              </a:ext>
            </a:extLst>
          </p:cNvPr>
          <p:cNvCxnSpPr>
            <a:cxnSpLocks/>
          </p:cNvCxnSpPr>
          <p:nvPr/>
        </p:nvCxnSpPr>
        <p:spPr>
          <a:xfrm>
            <a:off x="1549626" y="3660266"/>
            <a:ext cx="0" cy="24038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B7D5060-3979-C9CA-FCE0-E1A57C442B10}"/>
              </a:ext>
            </a:extLst>
          </p:cNvPr>
          <p:cNvCxnSpPr>
            <a:cxnSpLocks/>
            <a:stCxn id="10" idx="1"/>
            <a:endCxn id="4" idx="3"/>
          </p:cNvCxnSpPr>
          <p:nvPr/>
        </p:nvCxnSpPr>
        <p:spPr>
          <a:xfrm flipH="1">
            <a:off x="2806926" y="1530794"/>
            <a:ext cx="2831874" cy="259845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0A1FD72F-0E95-F8D9-C38E-AB03C4F8BE2A}"/>
              </a:ext>
            </a:extLst>
          </p:cNvPr>
          <p:cNvSpPr txBox="1"/>
          <p:nvPr/>
        </p:nvSpPr>
        <p:spPr>
          <a:xfrm>
            <a:off x="1476928" y="1216256"/>
            <a:ext cx="2547620" cy="307777"/>
          </a:xfrm>
          <a:prstGeom prst="rect">
            <a:avLst/>
          </a:prstGeom>
          <a:noFill/>
        </p:spPr>
        <p:txBody>
          <a:bodyPr wrap="none" rtlCol="0">
            <a:spAutoFit/>
          </a:bodyPr>
          <a:lstStyle/>
          <a:p>
            <a:r>
              <a:rPr lang="en-US" sz="1400" dirty="0"/>
              <a:t>Execute(“Some SQL Statement”)</a:t>
            </a:r>
          </a:p>
        </p:txBody>
      </p:sp>
      <p:pic>
        <p:nvPicPr>
          <p:cNvPr id="1026" name="Picture 2" descr="Envelope Images – Browse 1,787,566 Stock Photos, Vectors, and Video | Adobe  Stock">
            <a:extLst>
              <a:ext uri="{FF2B5EF4-FFF2-40B4-BE49-F238E27FC236}">
                <a16:creationId xmlns:a16="http://schemas.microsoft.com/office/drawing/2014/main" id="{8DAE3604-6065-B77D-E094-1E4B02C7B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1453" y="2610508"/>
            <a:ext cx="1285544" cy="82642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D39ECB9-AA1B-BEFE-5ADF-9C88E92022A0}"/>
              </a:ext>
            </a:extLst>
          </p:cNvPr>
          <p:cNvSpPr txBox="1"/>
          <p:nvPr/>
        </p:nvSpPr>
        <p:spPr>
          <a:xfrm>
            <a:off x="3722207" y="3429763"/>
            <a:ext cx="899733" cy="523220"/>
          </a:xfrm>
          <a:prstGeom prst="rect">
            <a:avLst/>
          </a:prstGeom>
          <a:noFill/>
        </p:spPr>
        <p:txBody>
          <a:bodyPr wrap="none" rtlCol="0">
            <a:spAutoFit/>
          </a:bodyPr>
          <a:lstStyle/>
          <a:p>
            <a:r>
              <a:rPr lang="en-US" sz="1400" dirty="0"/>
              <a:t>Network</a:t>
            </a:r>
            <a:br>
              <a:rPr lang="en-US" sz="1400" dirty="0"/>
            </a:br>
            <a:r>
              <a:rPr lang="en-US" sz="1400" dirty="0"/>
              <a:t>Messages</a:t>
            </a:r>
          </a:p>
        </p:txBody>
      </p:sp>
    </p:spTree>
    <p:extLst>
      <p:ext uri="{BB962C8B-B14F-4D97-AF65-F5344CB8AC3E}">
        <p14:creationId xmlns:p14="http://schemas.microsoft.com/office/powerpoint/2010/main" val="878175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altLang="en-US" dirty="0">
                <a:effectLst/>
              </a:rPr>
              <a:t>Transactions</a:t>
            </a:r>
            <a:endParaRPr lang="en-US" dirty="0">
              <a:ea typeface="+mj-ea"/>
            </a:endParaRPr>
          </a:p>
        </p:txBody>
      </p:sp>
      <p:sp>
        <p:nvSpPr>
          <p:cNvPr id="52227" name="Rectangle 3"/>
          <p:cNvSpPr>
            <a:spLocks noGrp="1" noChangeArrowheads="1"/>
          </p:cNvSpPr>
          <p:nvPr>
            <p:ph type="body" idx="4294967295"/>
          </p:nvPr>
        </p:nvSpPr>
        <p:spPr>
          <a:xfrm>
            <a:off x="0" y="812800"/>
            <a:ext cx="5641975" cy="3292475"/>
          </a:xfrm>
        </p:spPr>
        <p:txBody>
          <a:bodyPr/>
          <a:lstStyle/>
          <a:p>
            <a:r>
              <a:rPr lang="en-US" altLang="en-US" dirty="0"/>
              <a:t>A</a:t>
            </a:r>
            <a:r>
              <a:rPr lang="en-US" altLang="en-US" b="1" dirty="0">
                <a:solidFill>
                  <a:srgbClr val="002060"/>
                </a:solidFill>
              </a:rPr>
              <a:t>  transaction </a:t>
            </a:r>
            <a:r>
              <a:rPr lang="en-US" altLang="en-US" dirty="0"/>
              <a:t>consists of a sequence of query and/or update statements and is a “unit” of work</a:t>
            </a:r>
          </a:p>
          <a:p>
            <a:r>
              <a:rPr lang="en-US" altLang="en-US" dirty="0"/>
              <a:t>The SQL standard specifies that a transaction begins implicitly when an SQL statement is executed.  </a:t>
            </a:r>
          </a:p>
          <a:p>
            <a:r>
              <a:rPr lang="en-US" altLang="en-US" dirty="0"/>
              <a:t>The transaction must end with one of the following statements:</a:t>
            </a:r>
          </a:p>
          <a:p>
            <a:pPr lvl="1"/>
            <a:r>
              <a:rPr lang="en-US" altLang="en-US" b="1" dirty="0">
                <a:solidFill>
                  <a:srgbClr val="002060"/>
                </a:solidFill>
              </a:rPr>
              <a:t>Commit work</a:t>
            </a:r>
            <a:r>
              <a:rPr lang="en-US" altLang="en-US" dirty="0"/>
              <a:t>. The updates performed by the transaction become permanent in the database. </a:t>
            </a:r>
          </a:p>
          <a:p>
            <a:pPr lvl="1"/>
            <a:r>
              <a:rPr lang="en-US" altLang="en-US" b="1" dirty="0">
                <a:solidFill>
                  <a:srgbClr val="002060"/>
                </a:solidFill>
              </a:rPr>
              <a:t>Rollback work</a:t>
            </a:r>
            <a:r>
              <a:rPr lang="en-US" altLang="en-US" dirty="0"/>
              <a:t>. All  the updates performed by the SQL statements in the transaction are undone.</a:t>
            </a:r>
          </a:p>
          <a:p>
            <a:r>
              <a:rPr lang="en-US" altLang="en-US" dirty="0"/>
              <a:t>Atomic transaction</a:t>
            </a:r>
          </a:p>
          <a:p>
            <a:pPr lvl="1"/>
            <a:r>
              <a:rPr lang="en-US" altLang="en-US" dirty="0"/>
              <a:t>either fully executed or rolled back as if it never occurred</a:t>
            </a:r>
          </a:p>
          <a:p>
            <a:r>
              <a:rPr lang="en-US" altLang="en-US" dirty="0"/>
              <a:t>Isolation from concurrent transactions</a:t>
            </a:r>
          </a:p>
          <a:p>
            <a:endParaRPr lang="en-US" altLang="en-US" dirty="0"/>
          </a:p>
        </p:txBody>
      </p:sp>
      <p:sp>
        <p:nvSpPr>
          <p:cNvPr id="2" name="TextBox 1">
            <a:extLst>
              <a:ext uri="{FF2B5EF4-FFF2-40B4-BE49-F238E27FC236}">
                <a16:creationId xmlns:a16="http://schemas.microsoft.com/office/drawing/2014/main" id="{42F9AA3F-3733-AC9D-C7D6-ABE0376BBCAC}"/>
              </a:ext>
            </a:extLst>
          </p:cNvPr>
          <p:cNvSpPr txBox="1"/>
          <p:nvPr/>
        </p:nvSpPr>
        <p:spPr>
          <a:xfrm>
            <a:off x="4876800" y="4105657"/>
            <a:ext cx="2124941" cy="646331"/>
          </a:xfrm>
          <a:prstGeom prst="rect">
            <a:avLst/>
          </a:prstGeom>
          <a:noFill/>
        </p:spPr>
        <p:txBody>
          <a:bodyPr wrap="none" rtlCol="0">
            <a:spAutoFit/>
          </a:bodyPr>
          <a:lstStyle/>
          <a:p>
            <a:r>
              <a:rPr lang="en-US" dirty="0"/>
              <a:t>Show connecting</a:t>
            </a:r>
          </a:p>
          <a:p>
            <a:r>
              <a:rPr lang="en-US" dirty="0"/>
              <a:t>Explain auto-commit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7E499-A3B7-F120-E9C6-D81F3B01FFB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D0E17D44-96B0-7257-FA54-7AFFDCF70CA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13123E58-6A3F-BF8D-B65E-490F022151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36D0A80-31DB-586A-7B08-4564B9781F41}"/>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D7C5FAC3-F24F-9935-59A8-2458F33AB07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REST and Web Applications</a:t>
            </a:r>
          </a:p>
        </p:txBody>
      </p:sp>
      <p:sp>
        <p:nvSpPr>
          <p:cNvPr id="4" name="TextBox 9">
            <a:extLst>
              <a:ext uri="{FF2B5EF4-FFF2-40B4-BE49-F238E27FC236}">
                <a16:creationId xmlns:a16="http://schemas.microsoft.com/office/drawing/2014/main" id="{38FA5344-538A-A51A-92DD-BECD7E17B39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6: ER(5), Relational(5), SQL(5)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61211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W4153: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142916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600" dirty="0"/>
              <a:t>My preferences are to replace React with Angular, and Node with </a:t>
            </a:r>
            <a:r>
              <a:rPr lang="en-US" sz="1600" dirty="0" err="1"/>
              <a:t>FastAPI</a:t>
            </a:r>
            <a:r>
              <a:rPr lang="en-US" sz="1600" dirty="0"/>
              <a:t>.</a:t>
            </a:r>
          </a:p>
          <a:p>
            <a:r>
              <a:rPr lang="en-US" sz="1600" dirty="0"/>
              <a:t>There are three projects to design, develop, test, deploy, ... ...</a:t>
            </a:r>
          </a:p>
          <a:p>
            <a:pPr marL="800100" lvl="1" indent="-342900">
              <a:buFont typeface="+mj-lt"/>
              <a:buAutoNum type="arabicPeriod"/>
            </a:pPr>
            <a:r>
              <a:rPr lang="en-US" sz="1400" dirty="0"/>
              <a:t>Browser UI application.</a:t>
            </a:r>
          </a:p>
          <a:p>
            <a:pPr marL="800100" lvl="1" indent="-342900">
              <a:buFont typeface="+mj-lt"/>
              <a:buAutoNum type="arabicPeriod"/>
            </a:pPr>
            <a:r>
              <a:rPr lang="en-US" sz="1400" dirty="0"/>
              <a:t>Microservice.</a:t>
            </a:r>
          </a:p>
          <a:p>
            <a:pPr marL="800100" lvl="1" indent="-342900">
              <a:buFont typeface="+mj-lt"/>
              <a:buAutoNum type="arabicPeriod"/>
            </a:pPr>
            <a:r>
              <a:rPr lang="en-US" sz="1400" dirty="0"/>
              <a:t>Database.</a:t>
            </a:r>
          </a:p>
          <a:p>
            <a:pPr marL="400050"/>
            <a:r>
              <a:rPr lang="en-US" sz="1600" dirty="0"/>
              <a:t>The programming track will implement a simple web application to access IMDB and</a:t>
            </a:r>
            <a:br>
              <a:rPr lang="en-US" sz="1600" dirty="0"/>
            </a:br>
            <a:r>
              <a:rPr lang="en-US" sz="1600" dirty="0"/>
              <a:t>Game of Thrones data.</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
        <p:nvSpPr>
          <p:cNvPr id="4" name="TextBox 3">
            <a:extLst>
              <a:ext uri="{FF2B5EF4-FFF2-40B4-BE49-F238E27FC236}">
                <a16:creationId xmlns:a16="http://schemas.microsoft.com/office/drawing/2014/main" id="{68FBC56A-9160-013E-0F61-226091E40DA2}"/>
              </a:ext>
            </a:extLst>
          </p:cNvPr>
          <p:cNvSpPr txBox="1"/>
          <p:nvPr/>
        </p:nvSpPr>
        <p:spPr>
          <a:xfrm>
            <a:off x="5943600" y="509638"/>
            <a:ext cx="3200400" cy="1815882"/>
          </a:xfrm>
          <a:prstGeom prst="rect">
            <a:avLst/>
          </a:prstGeom>
          <a:noFill/>
        </p:spPr>
        <p:txBody>
          <a:bodyPr wrap="square" rtlCol="0">
            <a:spAutoFit/>
          </a:bodyPr>
          <a:lstStyle/>
          <a:p>
            <a:r>
              <a:rPr lang="en-US" sz="1600" dirty="0"/>
              <a:t>M	=	Mongo</a:t>
            </a:r>
          </a:p>
          <a:p>
            <a:r>
              <a:rPr lang="en-US" sz="1600" dirty="0"/>
              <a:t>E	=	Express</a:t>
            </a:r>
          </a:p>
          <a:p>
            <a:r>
              <a:rPr lang="en-US" sz="1600" dirty="0"/>
              <a:t>R	=	React</a:t>
            </a:r>
          </a:p>
          <a:p>
            <a:r>
              <a:rPr lang="en-US" sz="1600" dirty="0"/>
              <a:t>N	=	Node</a:t>
            </a:r>
          </a:p>
          <a:p>
            <a:endParaRPr lang="en-US" sz="1600" dirty="0"/>
          </a:p>
          <a:p>
            <a:r>
              <a:rPr lang="en-US" sz="1600" dirty="0"/>
              <a:t>I start with </a:t>
            </a:r>
            <a:r>
              <a:rPr lang="en-US" sz="1600" dirty="0" err="1"/>
              <a:t>FastAPI</a:t>
            </a:r>
            <a:r>
              <a:rPr lang="en-US" sz="1600" dirty="0"/>
              <a:t> and MySQL,</a:t>
            </a:r>
            <a:br>
              <a:rPr lang="en-US" sz="1600" dirty="0"/>
            </a:br>
            <a:r>
              <a:rPr lang="en-US" sz="1600" dirty="0"/>
              <a:t>but all the concepts are the same.</a:t>
            </a:r>
          </a:p>
        </p:txBody>
      </p:sp>
    </p:spTree>
    <p:extLst>
      <p:ext uri="{BB962C8B-B14F-4D97-AF65-F5344CB8AC3E}">
        <p14:creationId xmlns:p14="http://schemas.microsoft.com/office/powerpoint/2010/main" val="971458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600" dirty="0"/>
              <a:t>A web application server or web application framework: </a:t>
            </a:r>
            <a:r>
              <a:rPr lang="en-US" sz="1400" dirty="0"/>
              <a:t>“A web framework (WF) or web application framework (WAF) is a software framework that is designed to support the development of web applications including web services, web resources, and web APIs. Web frameworks provide a standard way to build and deploy web applications on the World Wide Web. Web frameworks aim to automate the overhead associated with common activities performed in web development. For example, many web frameworks provide libraries for database access, templating frameworks, and session management, and they often promote code reuse.”</a:t>
            </a:r>
            <a:br>
              <a:rPr lang="en-US" sz="1400" dirty="0"/>
            </a:br>
            <a:r>
              <a:rPr lang="en-US" sz="1400" dirty="0"/>
              <a:t>(</a:t>
            </a:r>
            <a:r>
              <a:rPr lang="en-US" sz="1400" dirty="0">
                <a:hlinkClick r:id="rId2"/>
              </a:rPr>
              <a:t>https://en.wikipedia.org/wiki/Web_framework</a:t>
            </a:r>
            <a:r>
              <a:rPr lang="en-US" sz="1400" dirty="0"/>
              <a:t>)</a:t>
            </a:r>
            <a:br>
              <a:rPr lang="en-US" sz="1400" dirty="0"/>
            </a:br>
            <a:endParaRPr lang="en-US" sz="1400" dirty="0"/>
          </a:p>
          <a:p>
            <a:r>
              <a:rPr lang="en-US" sz="1400" dirty="0"/>
              <a:t>REST:  “REST (Representational State Transfer) is a software architectural style that was created to guide the design and development of the architecture for the World Wide Web. REST defines a set of constraints for how the architecture of a distributed, Internet-scale hypermedia system, such as the Web, should behave. The REST architectural style </a:t>
            </a:r>
            <a:r>
              <a:rPr lang="en-US" sz="1400" dirty="0" err="1"/>
              <a:t>emphasises</a:t>
            </a:r>
            <a:r>
              <a:rPr lang="en-US" sz="1400" dirty="0"/>
              <a:t> uniform interfaces, independent deployment of components, the scalability of interactions between them, and creating a layered architecture to promote caching to reduce user-perceived latency, enforce security, and encapsulate legacy systems.[1]</a:t>
            </a:r>
            <a:br>
              <a:rPr lang="en-US" sz="1400" dirty="0"/>
            </a:br>
            <a:br>
              <a:rPr lang="en-US" sz="1400" dirty="0"/>
            </a:br>
            <a:r>
              <a:rPr lang="en-US" sz="1400" dirty="0"/>
              <a:t>REST has been employed throughout the software industry to create stateless, reliable web-based applications.”</a:t>
            </a:r>
            <a:br>
              <a:rPr lang="en-US" sz="1400" dirty="0"/>
            </a:br>
            <a:r>
              <a:rPr lang="en-US" sz="1400" dirty="0"/>
              <a:t>(https://</a:t>
            </a:r>
            <a:r>
              <a:rPr lang="en-US" sz="1400" dirty="0" err="1"/>
              <a:t>en.wikipedia.org</a:t>
            </a:r>
            <a:r>
              <a:rPr lang="en-US" sz="1400" dirty="0"/>
              <a:t>/wiki/REST)</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1489609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F97B6-3357-8E90-473F-30977F19978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7EEFC01-B0DE-169D-B8B3-ABCE1F51ED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26BD595-F1AB-CC29-DCAC-AB556D3BCF9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5172FEA-FFAB-3FA5-A90E-6156726245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743D9CA-8F1C-8134-9621-9CCCB812CB0C}"/>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Relational Model</a:t>
            </a:r>
          </a:p>
        </p:txBody>
      </p:sp>
      <p:sp>
        <p:nvSpPr>
          <p:cNvPr id="9" name="TextBox 9">
            <a:extLst>
              <a:ext uri="{FF2B5EF4-FFF2-40B4-BE49-F238E27FC236}">
                <a16:creationId xmlns:a16="http://schemas.microsoft.com/office/drawing/2014/main" id="{4B2C7294-971A-6FB5-47D9-0B5378AC8DB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3146950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400" dirty="0" err="1"/>
              <a:t>OpenAPI</a:t>
            </a:r>
            <a:r>
              <a:rPr lang="en-US" sz="1400" dirty="0"/>
              <a:t>: “The </a:t>
            </a:r>
            <a:r>
              <a:rPr lang="en-US" sz="1400" dirty="0" err="1"/>
              <a:t>OpenAPI</a:t>
            </a:r>
            <a:r>
              <a:rPr lang="en-US" sz="1400" dirty="0"/>
              <a:t> Specification, previously known as the Swagger Specification, is a specification for a machine-readable interface definition language for describing, producing, consuming and visualizing web services.”</a:t>
            </a:r>
            <a:br>
              <a:rPr lang="en-US" sz="1400" dirty="0"/>
            </a:br>
            <a:r>
              <a:rPr lang="en-US" sz="1400" dirty="0"/>
              <a:t>(</a:t>
            </a:r>
            <a:r>
              <a:rPr lang="en-US" sz="1400" dirty="0">
                <a:hlinkClick r:id="rId2"/>
              </a:rPr>
              <a:t>https://en.wikipedia.org/wiki/OpenAPI_Specification</a:t>
            </a:r>
            <a:r>
              <a:rPr lang="en-US" sz="1400" dirty="0"/>
              <a:t>)</a:t>
            </a:r>
          </a:p>
          <a:p>
            <a:endParaRPr lang="en-US" sz="1400" dirty="0"/>
          </a:p>
          <a:p>
            <a:r>
              <a:rPr lang="en-US" sz="1400" dirty="0"/>
              <a:t>Model: “A model represents an entity of our application domain with an associated type.”</a:t>
            </a:r>
            <a:br>
              <a:rPr lang="en-US" sz="1400" dirty="0"/>
            </a:br>
            <a:r>
              <a:rPr lang="en-US" sz="1400" dirty="0"/>
              <a:t>(</a:t>
            </a:r>
            <a:r>
              <a:rPr lang="en-US" sz="1400" dirty="0">
                <a:hlinkClick r:id="rId3"/>
              </a:rPr>
              <a:t>https://medium.com/@nicola88/your-first-openapi-document-part-ii-data-model-52ee1d6503e0</a:t>
            </a:r>
            <a:r>
              <a:rPr lang="en-US" sz="1400" dirty="0"/>
              <a:t>)</a:t>
            </a:r>
            <a:br>
              <a:rPr lang="en-US" sz="1400" dirty="0"/>
            </a:br>
            <a:endParaRPr lang="en-US" sz="1400" dirty="0"/>
          </a:p>
          <a:p>
            <a:r>
              <a:rPr lang="en-US" sz="1400" dirty="0"/>
              <a:t>Routers: “What </a:t>
            </a:r>
            <a:r>
              <a:rPr lang="en-US" sz="1400" dirty="0" err="1"/>
              <a:t>fastapi</a:t>
            </a:r>
            <a:r>
              <a:rPr lang="en-US" sz="1400" dirty="0"/>
              <a:t> docs says about routers: If you are building an application or a web API, it’s rarely the case that you can put everything on a single file. </a:t>
            </a:r>
            <a:r>
              <a:rPr lang="en-US" sz="1400" dirty="0" err="1"/>
              <a:t>FastAPI</a:t>
            </a:r>
            <a:r>
              <a:rPr lang="en-US" sz="1400" dirty="0"/>
              <a:t> provides a convenience tool to structure your application while keeping all the flexibility.” (</a:t>
            </a:r>
            <a:r>
              <a:rPr lang="en-US" sz="1400" dirty="0">
                <a:hlinkClick r:id="rId4"/>
              </a:rPr>
              <a:t>https://medium.com/@rushikeshnaik779/routers-in-fastapi-tutorial-2-adf3e505fdca</a:t>
            </a:r>
            <a:r>
              <a:rPr lang="en-US" sz="1400" dirty="0"/>
              <a:t>)</a:t>
            </a:r>
          </a:p>
          <a:p>
            <a:endParaRPr lang="en-US" sz="1400" dirty="0"/>
          </a:p>
          <a:p>
            <a:r>
              <a:rPr lang="en-US" sz="1800" dirty="0"/>
              <a:t>Summary:</a:t>
            </a:r>
          </a:p>
          <a:p>
            <a:pPr lvl="1"/>
            <a:r>
              <a:rPr lang="en-US" sz="1600" dirty="0"/>
              <a:t>These are general concepts, and we will go into more detail in the semester.</a:t>
            </a:r>
          </a:p>
          <a:p>
            <a:pPr lvl="1"/>
            <a:r>
              <a:rPr lang="en-US" sz="1600" dirty="0" err="1"/>
              <a:t>FastAPI</a:t>
            </a:r>
            <a:r>
              <a:rPr lang="en-US" sz="1600" dirty="0"/>
              <a:t> is a specific technology for Python.</a:t>
            </a:r>
          </a:p>
          <a:p>
            <a:pPr lvl="1"/>
            <a:r>
              <a:rPr lang="en-US" sz="1600" dirty="0"/>
              <a:t>There are many other frameworks applicable to Python, NodeJS/TypeScript, Go, C#, Java, … …</a:t>
            </a:r>
          </a:p>
          <a:p>
            <a:pPr lvl="1"/>
            <a:r>
              <a:rPr lang="en-US" sz="1600" dirty="0"/>
              <a:t>They all surface similar concepts with slightly different names.</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3050815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4137625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973437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1026764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053188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552458424"/>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4C04-B95C-53A1-B79E-79C3CD3F2C5E}"/>
              </a:ext>
            </a:extLst>
          </p:cNvPr>
          <p:cNvSpPr>
            <a:spLocks noGrp="1"/>
          </p:cNvSpPr>
          <p:nvPr>
            <p:ph type="title"/>
          </p:nvPr>
        </p:nvSpPr>
        <p:spPr/>
        <p:txBody>
          <a:bodyPr/>
          <a:lstStyle/>
          <a:p>
            <a:r>
              <a:rPr lang="en-US" dirty="0"/>
              <a:t>Resources and APIs</a:t>
            </a:r>
          </a:p>
        </p:txBody>
      </p:sp>
      <p:sp>
        <p:nvSpPr>
          <p:cNvPr id="3" name="Content Placeholder 2">
            <a:extLst>
              <a:ext uri="{FF2B5EF4-FFF2-40B4-BE49-F238E27FC236}">
                <a16:creationId xmlns:a16="http://schemas.microsoft.com/office/drawing/2014/main" id="{B880A05B-3B1E-D6ED-CC20-E5AF621AA4E4}"/>
              </a:ext>
            </a:extLst>
          </p:cNvPr>
          <p:cNvSpPr>
            <a:spLocks noGrp="1"/>
          </p:cNvSpPr>
          <p:nvPr>
            <p:ph idx="1"/>
          </p:nvPr>
        </p:nvSpPr>
        <p:spPr>
          <a:xfrm>
            <a:off x="152400" y="1733550"/>
            <a:ext cx="8839200" cy="2895600"/>
          </a:xfrm>
        </p:spPr>
        <p:txBody>
          <a:bodyPr/>
          <a:lstStyle/>
          <a:p>
            <a:r>
              <a:rPr lang="en-US" sz="1400" dirty="0"/>
              <a:t>Base resources, paths and methods:</a:t>
            </a:r>
          </a:p>
          <a:p>
            <a:pPr lvl="1"/>
            <a:r>
              <a:rPr lang="en-US" sz="1200" dirty="0"/>
              <a:t>/courses: GET, POST</a:t>
            </a:r>
          </a:p>
          <a:p>
            <a:pPr lvl="1"/>
            <a:r>
              <a:rPr lang="en-US" sz="1200" dirty="0"/>
              <a:t>/courses/&lt;id&gt;: GET, PUT, DELETE</a:t>
            </a:r>
          </a:p>
          <a:p>
            <a:pPr lvl="1"/>
            <a:r>
              <a:rPr lang="en-US" sz="1200" dirty="0"/>
              <a:t>/sections: GET, POST</a:t>
            </a:r>
          </a:p>
          <a:p>
            <a:pPr lvl="1"/>
            <a:r>
              <a:rPr lang="en-US" sz="1200" dirty="0"/>
              <a:t>/sections/&lt;id&gt;: GET, PUT, DELETE</a:t>
            </a:r>
          </a:p>
          <a:p>
            <a:pPr lvl="1"/>
            <a:r>
              <a:rPr lang="en-US" sz="1200" dirty="0"/>
              <a:t>/participants: GET, POST</a:t>
            </a:r>
          </a:p>
          <a:p>
            <a:pPr lvl="1"/>
            <a:r>
              <a:rPr lang="en-US" sz="1200" dirty="0"/>
              <a:t>/participants/&lt;id&gt;: GET, PUT, DELETE</a:t>
            </a:r>
          </a:p>
          <a:p>
            <a:r>
              <a:rPr lang="en-US" sz="1400" dirty="0"/>
              <a:t>There are relative, navigation paths:</a:t>
            </a:r>
          </a:p>
          <a:p>
            <a:pPr lvl="1"/>
            <a:r>
              <a:rPr lang="en-US" sz="1200" dirty="0"/>
              <a:t>/courses/&lt;id&gt;/sections</a:t>
            </a:r>
          </a:p>
          <a:p>
            <a:pPr lvl="1"/>
            <a:r>
              <a:rPr lang="en-US" sz="1200" dirty="0"/>
              <a:t>/participants/&lt;id&gt;/sections</a:t>
            </a:r>
          </a:p>
          <a:p>
            <a:pPr lvl="1"/>
            <a:r>
              <a:rPr lang="en-US" sz="1200" dirty="0"/>
              <a:t>etc.</a:t>
            </a:r>
          </a:p>
          <a:p>
            <a:r>
              <a:rPr lang="en-US" sz="1400" dirty="0"/>
              <a:t>GET on resources that are collections may also have query parameters.</a:t>
            </a:r>
          </a:p>
          <a:p>
            <a:pPr lvl="1"/>
            <a:endParaRPr lang="en-US" sz="1200" dirty="0"/>
          </a:p>
          <a:p>
            <a:pPr lvl="1"/>
            <a:endParaRPr lang="en-US" sz="1200" dirty="0"/>
          </a:p>
        </p:txBody>
      </p:sp>
      <p:pic>
        <p:nvPicPr>
          <p:cNvPr id="5" name="Picture 4">
            <a:extLst>
              <a:ext uri="{FF2B5EF4-FFF2-40B4-BE49-F238E27FC236}">
                <a16:creationId xmlns:a16="http://schemas.microsoft.com/office/drawing/2014/main" id="{BC7E47D7-126D-42E8-2B68-0CAE893FDF3A}"/>
              </a:ext>
            </a:extLst>
          </p:cNvPr>
          <p:cNvPicPr>
            <a:picLocks noChangeAspect="1"/>
          </p:cNvPicPr>
          <p:nvPr/>
        </p:nvPicPr>
        <p:blipFill>
          <a:blip r:embed="rId2"/>
          <a:stretch>
            <a:fillRect/>
          </a:stretch>
        </p:blipFill>
        <p:spPr>
          <a:xfrm>
            <a:off x="1676400" y="514350"/>
            <a:ext cx="5643716" cy="1219200"/>
          </a:xfrm>
          <a:prstGeom prst="rect">
            <a:avLst/>
          </a:prstGeom>
        </p:spPr>
      </p:pic>
      <p:sp>
        <p:nvSpPr>
          <p:cNvPr id="7" name="TextBox 6">
            <a:extLst>
              <a:ext uri="{FF2B5EF4-FFF2-40B4-BE49-F238E27FC236}">
                <a16:creationId xmlns:a16="http://schemas.microsoft.com/office/drawing/2014/main" id="{A6D791D3-6154-CE35-2E54-6E78F33DCACC}"/>
              </a:ext>
            </a:extLst>
          </p:cNvPr>
          <p:cNvSpPr txBox="1"/>
          <p:nvPr/>
        </p:nvSpPr>
        <p:spPr>
          <a:xfrm>
            <a:off x="3810000" y="1803581"/>
            <a:ext cx="5257800" cy="2339102"/>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two approaches to defining API</a:t>
            </a:r>
          </a:p>
          <a:p>
            <a:pPr marL="742950" lvl="1" indent="-285750">
              <a:buFont typeface="Arial" panose="020B0604020202020204" pitchFamily="34" charset="0"/>
              <a:buChar char="•"/>
            </a:pPr>
            <a:r>
              <a:rPr lang="en-US" sz="1400" dirty="0"/>
              <a:t>Start with </a:t>
            </a:r>
            <a:r>
              <a:rPr lang="en-US" sz="1400" dirty="0" err="1"/>
              <a:t>OpenAPI</a:t>
            </a:r>
            <a:r>
              <a:rPr lang="en-US" sz="1400" dirty="0"/>
              <a:t> document and</a:t>
            </a:r>
            <a:br>
              <a:rPr lang="en-US" sz="1400" dirty="0"/>
            </a:br>
            <a:r>
              <a:rPr lang="en-US" sz="1400" dirty="0"/>
              <a:t>produce an implementation template.</a:t>
            </a:r>
          </a:p>
          <a:p>
            <a:pPr marL="742950" lvl="1" indent="-285750">
              <a:buFont typeface="Arial" panose="020B0604020202020204" pitchFamily="34" charset="0"/>
              <a:buChar char="•"/>
            </a:pPr>
            <a:r>
              <a:rPr lang="en-US" sz="1400" dirty="0"/>
              <a:t>Start with annotated code and generate</a:t>
            </a:r>
            <a:br>
              <a:rPr lang="en-US" sz="1400" dirty="0"/>
            </a:br>
            <a:r>
              <a:rPr lang="en-US" sz="1400" dirty="0"/>
              <a:t>API document.</a:t>
            </a:r>
          </a:p>
          <a:p>
            <a:pPr marL="285750" indent="-285750">
              <a:buFont typeface="Arial" panose="020B0604020202020204" pitchFamily="34" charset="0"/>
              <a:buChar char="•"/>
            </a:pPr>
            <a:r>
              <a:rPr lang="en-US" sz="1600" dirty="0"/>
              <a:t>In either approach, I start with </a:t>
            </a:r>
            <a:r>
              <a:rPr lang="en-US" sz="1600" i="1" dirty="0"/>
              <a:t>models.</a:t>
            </a:r>
          </a:p>
          <a:p>
            <a:pPr marL="285750" indent="-285750">
              <a:buFont typeface="Arial" panose="020B0604020202020204" pitchFamily="34" charset="0"/>
              <a:buChar char="•"/>
            </a:pPr>
            <a:r>
              <a:rPr lang="en-US" sz="1600" dirty="0"/>
              <a:t>Also, </a:t>
            </a:r>
          </a:p>
          <a:p>
            <a:pPr marL="742950" lvl="1" indent="-285750">
              <a:buFont typeface="Arial" panose="020B0604020202020204" pitchFamily="34" charset="0"/>
              <a:buChar char="•"/>
            </a:pPr>
            <a:r>
              <a:rPr lang="en-US" sz="1400" dirty="0"/>
              <a:t>I lack the security permission to update </a:t>
            </a:r>
            <a:r>
              <a:rPr lang="en-US" sz="1400" dirty="0" err="1"/>
              <a:t>CourseWorks</a:t>
            </a:r>
            <a:r>
              <a:rPr lang="en-US" sz="1400" dirty="0"/>
              <a:t>.</a:t>
            </a:r>
          </a:p>
          <a:p>
            <a:pPr marL="742950" lvl="1" indent="-285750">
              <a:buFont typeface="Arial" panose="020B0604020202020204" pitchFamily="34" charset="0"/>
              <a:buChar char="•"/>
            </a:pPr>
            <a:r>
              <a:rPr lang="en-US" sz="1400" dirty="0"/>
              <a:t>I can choose to not surface the methods or raise</a:t>
            </a:r>
            <a:br>
              <a:rPr lang="en-US" sz="1400" dirty="0"/>
            </a:br>
            <a:r>
              <a:rPr lang="en-US" sz="1400" dirty="0"/>
              <a:t>and exception.</a:t>
            </a:r>
          </a:p>
        </p:txBody>
      </p:sp>
    </p:spTree>
    <p:extLst>
      <p:ext uri="{BB962C8B-B14F-4D97-AF65-F5344CB8AC3E}">
        <p14:creationId xmlns:p14="http://schemas.microsoft.com/office/powerpoint/2010/main" val="38521731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600" dirty="0"/>
              <a:t>Almost any data model has the same core concepts:</a:t>
            </a:r>
          </a:p>
          <a:p>
            <a:r>
              <a:rPr lang="en-US" sz="1600" dirty="0"/>
              <a:t>Types and instances:</a:t>
            </a:r>
          </a:p>
          <a:p>
            <a:pPr lvl="1"/>
            <a:r>
              <a:rPr lang="en-US" sz="1400" dirty="0"/>
              <a:t>Entity Type: A definition of a type of thing with properties and relationships.</a:t>
            </a:r>
          </a:p>
          <a:p>
            <a:pPr lvl="1"/>
            <a:r>
              <a:rPr lang="en-US" sz="1400" dirty="0"/>
              <a:t>Entity Instance: A specific instantiation of the Entity Type</a:t>
            </a:r>
          </a:p>
          <a:p>
            <a:pPr lvl="1"/>
            <a:r>
              <a:rPr lang="en-US" sz="1400" dirty="0"/>
              <a:t>Entity Set Instance: An Entity Type that:</a:t>
            </a:r>
          </a:p>
          <a:p>
            <a:pPr lvl="2"/>
            <a:r>
              <a:rPr lang="en-US" sz="1200" dirty="0"/>
              <a:t>Has properties and relationships like any entity, but ...</a:t>
            </a:r>
          </a:p>
          <a:p>
            <a:pPr lvl="2"/>
            <a:r>
              <a:rPr lang="en-US" sz="1200" dirty="0"/>
              <a:t>Has at least one </a:t>
            </a:r>
            <a:r>
              <a:rPr lang="en-US" sz="1200" i="1" dirty="0"/>
              <a:t>special relationship –</a:t>
            </a:r>
            <a:r>
              <a:rPr lang="en-US" sz="1200" dirty="0"/>
              <a:t> </a:t>
            </a:r>
            <a:r>
              <a:rPr lang="en-US" sz="1200" b="1" i="1" dirty="0"/>
              <a:t>contains.</a:t>
            </a:r>
          </a:p>
          <a:p>
            <a:r>
              <a:rPr lang="en-US" sz="1600" dirty="0"/>
              <a:t>Operations, minimally CRUD, that manipulate entity types and instances:</a:t>
            </a:r>
          </a:p>
          <a:p>
            <a:pPr lvl="1"/>
            <a:r>
              <a:rPr lang="en-US" sz="1400" dirty="0"/>
              <a:t>Create</a:t>
            </a:r>
          </a:p>
          <a:p>
            <a:pPr lvl="1"/>
            <a:r>
              <a:rPr lang="en-US" sz="1400" dirty="0"/>
              <a:t>Retrieve</a:t>
            </a:r>
          </a:p>
          <a:p>
            <a:pPr lvl="1"/>
            <a:r>
              <a:rPr lang="en-US" sz="1400" dirty="0"/>
              <a:t>Update</a:t>
            </a:r>
          </a:p>
          <a:p>
            <a:pPr lvl="1"/>
            <a:r>
              <a:rPr lang="en-US" sz="1400" dirty="0"/>
              <a:t>Delete</a:t>
            </a:r>
          </a:p>
          <a:p>
            <a:pPr lvl="1"/>
            <a:r>
              <a:rPr lang="en-US" sz="1400" dirty="0"/>
              <a:t>Reference/Identify/... ...</a:t>
            </a:r>
          </a:p>
          <a:p>
            <a:pPr lvl="1"/>
            <a:r>
              <a:rPr lang="en-US" sz="1400" dirty="0"/>
              <a:t>Host/database/table/pk</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2361108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72531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3787655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202C5-BEC8-48AA-0BC9-6B7B3C3DFDD9}"/>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6B5180AC-72D3-22AA-7B33-3DA4843179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E11D993-371E-86C5-8767-2A5B2A8289F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0ED8426-E272-A81F-008A-8941E23CF78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F9789BD-5BDC-4913-0672-828B5292682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SQL</a:t>
            </a:r>
          </a:p>
        </p:txBody>
      </p:sp>
      <p:sp>
        <p:nvSpPr>
          <p:cNvPr id="9" name="TextBox 9">
            <a:extLst>
              <a:ext uri="{FF2B5EF4-FFF2-40B4-BE49-F238E27FC236}">
                <a16:creationId xmlns:a16="http://schemas.microsoft.com/office/drawing/2014/main" id="{3BDC2580-DAD2-ED8B-6E03-BE6FF831239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12211400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E48099-225A-7267-CD45-BB96C5F89B54}"/>
              </a:ext>
            </a:extLst>
          </p:cNvPr>
          <p:cNvSpPr>
            <a:spLocks noGrp="1"/>
          </p:cNvSpPr>
          <p:nvPr>
            <p:ph type="title"/>
          </p:nvPr>
        </p:nvSpPr>
        <p:spPr/>
        <p:txBody>
          <a:bodyPr/>
          <a:lstStyle/>
          <a:p>
            <a:r>
              <a:rPr lang="en-US" dirty="0"/>
              <a:t>Let’s Look at the Programming Project</a:t>
            </a:r>
          </a:p>
        </p:txBody>
      </p:sp>
      <p:pic>
        <p:nvPicPr>
          <p:cNvPr id="4" name="Picture 3">
            <a:extLst>
              <a:ext uri="{FF2B5EF4-FFF2-40B4-BE49-F238E27FC236}">
                <a16:creationId xmlns:a16="http://schemas.microsoft.com/office/drawing/2014/main" id="{F23D9E0C-6AAC-7647-B0ED-07479FF04270}"/>
              </a:ext>
            </a:extLst>
          </p:cNvPr>
          <p:cNvPicPr>
            <a:picLocks noChangeAspect="1"/>
          </p:cNvPicPr>
          <p:nvPr/>
        </p:nvPicPr>
        <p:blipFill>
          <a:blip r:embed="rId2"/>
          <a:stretch>
            <a:fillRect/>
          </a:stretch>
        </p:blipFill>
        <p:spPr>
          <a:xfrm>
            <a:off x="685800" y="717666"/>
            <a:ext cx="7772400" cy="3708167"/>
          </a:xfrm>
          <a:prstGeom prst="rect">
            <a:avLst/>
          </a:prstGeom>
        </p:spPr>
      </p:pic>
    </p:spTree>
    <p:extLst>
      <p:ext uri="{BB962C8B-B14F-4D97-AF65-F5344CB8AC3E}">
        <p14:creationId xmlns:p14="http://schemas.microsoft.com/office/powerpoint/2010/main" val="3398732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53FF6-E6FA-DD71-2267-CC4594C653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352ED77-8561-F1D2-D575-BDA05BB1B618}"/>
              </a:ext>
            </a:extLst>
          </p:cNvPr>
          <p:cNvSpPr>
            <a:spLocks noGrp="1"/>
          </p:cNvSpPr>
          <p:nvPr>
            <p:ph type="title"/>
          </p:nvPr>
        </p:nvSpPr>
        <p:spPr/>
        <p:txBody>
          <a:bodyPr/>
          <a:lstStyle/>
          <a:p>
            <a:r>
              <a:rPr lang="en-US" dirty="0"/>
              <a:t>Let’s Look at the Programming Project</a:t>
            </a:r>
          </a:p>
        </p:txBody>
      </p:sp>
      <p:pic>
        <p:nvPicPr>
          <p:cNvPr id="4" name="Picture 3">
            <a:extLst>
              <a:ext uri="{FF2B5EF4-FFF2-40B4-BE49-F238E27FC236}">
                <a16:creationId xmlns:a16="http://schemas.microsoft.com/office/drawing/2014/main" id="{9D6BBE59-1D07-6F62-C14B-3061EA7AC844}"/>
              </a:ext>
            </a:extLst>
          </p:cNvPr>
          <p:cNvPicPr>
            <a:picLocks noChangeAspect="1"/>
          </p:cNvPicPr>
          <p:nvPr/>
        </p:nvPicPr>
        <p:blipFill>
          <a:blip r:embed="rId2"/>
          <a:stretch>
            <a:fillRect/>
          </a:stretch>
        </p:blipFill>
        <p:spPr>
          <a:xfrm>
            <a:off x="228600" y="895350"/>
            <a:ext cx="8768360" cy="3352800"/>
          </a:xfrm>
          <a:prstGeom prst="rect">
            <a:avLst/>
          </a:prstGeom>
        </p:spPr>
      </p:pic>
    </p:spTree>
    <p:extLst>
      <p:ext uri="{BB962C8B-B14F-4D97-AF65-F5344CB8AC3E}">
        <p14:creationId xmlns:p14="http://schemas.microsoft.com/office/powerpoint/2010/main" val="40389423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93040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3899581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0D7BE-6494-83A6-8C98-66AC8FBD0439}"/>
              </a:ext>
            </a:extLst>
          </p:cNvPr>
          <p:cNvSpPr>
            <a:spLocks noGrp="1"/>
          </p:cNvSpPr>
          <p:nvPr>
            <p:ph type="title"/>
          </p:nvPr>
        </p:nvSpPr>
        <p:spPr/>
        <p:txBody>
          <a:bodyPr/>
          <a:lstStyle/>
          <a:p>
            <a:r>
              <a:rPr lang="en-US" dirty="0"/>
              <a:t>Application Architecture</a:t>
            </a:r>
          </a:p>
        </p:txBody>
      </p:sp>
      <p:pic>
        <p:nvPicPr>
          <p:cNvPr id="5" name="Picture 4">
            <a:extLst>
              <a:ext uri="{FF2B5EF4-FFF2-40B4-BE49-F238E27FC236}">
                <a16:creationId xmlns:a16="http://schemas.microsoft.com/office/drawing/2014/main" id="{384BB8DD-B4D4-6818-2523-83256F6228C3}"/>
              </a:ext>
            </a:extLst>
          </p:cNvPr>
          <p:cNvPicPr>
            <a:picLocks noChangeAspect="1"/>
          </p:cNvPicPr>
          <p:nvPr/>
        </p:nvPicPr>
        <p:blipFill>
          <a:blip r:embed="rId2"/>
          <a:stretch>
            <a:fillRect/>
          </a:stretch>
        </p:blipFill>
        <p:spPr>
          <a:xfrm>
            <a:off x="304800" y="666750"/>
            <a:ext cx="7696200" cy="3211114"/>
          </a:xfrm>
          <a:prstGeom prst="rect">
            <a:avLst/>
          </a:prstGeom>
        </p:spPr>
      </p:pic>
    </p:spTree>
    <p:extLst>
      <p:ext uri="{BB962C8B-B14F-4D97-AF65-F5344CB8AC3E}">
        <p14:creationId xmlns:p14="http://schemas.microsoft.com/office/powerpoint/2010/main" val="26052731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5CC5A-9BF8-71FB-ED3B-51CF539B8AEE}"/>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6BC1E514-97A7-E8FB-4126-BD7902F049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D365A94-4C0D-DDFF-5C0E-E9105F96251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8A430086-94A7-4117-7E0B-9853F069992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994A1DE-85B8-1250-7071-8F232E7004AD}"/>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Codd’s 12 Rules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A8A15425-3B6D-754C-327D-DE7007F3EBB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6: ER(5), Relational(5), SQL(5)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72552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5FF1C-DAA2-5DEF-D24C-407EFE4E91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EF3CBF-F373-617C-79C9-CF8CCCBEAF4D}"/>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1357871A-1022-5486-B37E-88863406CDE9}"/>
              </a:ext>
            </a:extLst>
          </p:cNvPr>
          <p:cNvSpPr>
            <a:spLocks noGrp="1"/>
          </p:cNvSpPr>
          <p:nvPr>
            <p:ph idx="1"/>
          </p:nvPr>
        </p:nvSpPr>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dirty="0"/>
              <a:t>Rule 3: Systematic Treatment of NULL Values</a:t>
            </a:r>
          </a:p>
          <a:p>
            <a:pPr marL="0" indent="0">
              <a:buNone/>
            </a:pPr>
            <a:r>
              <a:rPr lang="en-US" sz="1300" dirty="0"/>
              <a:t>The NULL values in a database must be given a systematic and uniform treatment. This is a very important rule because a NULL can be interpreted as one the following − data is missing, data is not known, or data is not applicable.</a:t>
            </a:r>
          </a:p>
        </p:txBody>
      </p:sp>
      <p:sp>
        <p:nvSpPr>
          <p:cNvPr id="4" name="Content Placeholder 3">
            <a:extLst>
              <a:ext uri="{FF2B5EF4-FFF2-40B4-BE49-F238E27FC236}">
                <a16:creationId xmlns:a16="http://schemas.microsoft.com/office/drawing/2014/main" id="{F7541451-9AAA-DA57-4423-CFDFE0C89A38}"/>
              </a:ext>
            </a:extLst>
          </p:cNvPr>
          <p:cNvSpPr>
            <a:spLocks noGrp="1"/>
          </p:cNvSpPr>
          <p:nvPr>
            <p:ph idx="10"/>
          </p:nvPr>
        </p:nvSpPr>
        <p:spPr>
          <a:prstGeom prst="rect">
            <a:avLst/>
          </a:prstGeo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29719534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E89AD-5BC4-D87A-E482-19CFCF4D6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121AA-DAC0-538F-2036-B21670BB7411}"/>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C0AB99E2-4C9E-D6E3-FC7B-C9D91BEEDE02}"/>
              </a:ext>
            </a:extLst>
          </p:cNvPr>
          <p:cNvSpPr>
            <a:spLocks noGrp="1"/>
          </p:cNvSpPr>
          <p:nvPr>
            <p:ph idx="1"/>
          </p:nvPr>
        </p:nvSpPr>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4" name="Content Placeholder 3">
            <a:extLst>
              <a:ext uri="{FF2B5EF4-FFF2-40B4-BE49-F238E27FC236}">
                <a16:creationId xmlns:a16="http://schemas.microsoft.com/office/drawing/2014/main" id="{FABFAED3-A6EE-D6E0-735F-0BF6B9D5F06B}"/>
              </a:ext>
            </a:extLst>
          </p:cNvPr>
          <p:cNvSpPr>
            <a:spLocks noGrp="1"/>
          </p:cNvSpPr>
          <p:nvPr>
            <p:ph idx="10"/>
          </p:nvPr>
        </p:nvSpPr>
        <p:spPr>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994192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5ECAF-8D77-48E2-94E9-A0A3DD997831}"/>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4C2FF8C4-18B2-591E-F13A-3CA44B470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99C0D897-01DA-C4C0-5C94-0CDA4A8E166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A5931A22-C2DC-E71C-9AAD-020C79DE68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878BF668-9200-829B-46A0-704DAE9E5504}"/>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Types and Functions</a:t>
            </a:r>
          </a:p>
        </p:txBody>
      </p:sp>
      <p:sp>
        <p:nvSpPr>
          <p:cNvPr id="4" name="TextBox 9">
            <a:extLst>
              <a:ext uri="{FF2B5EF4-FFF2-40B4-BE49-F238E27FC236}">
                <a16:creationId xmlns:a16="http://schemas.microsoft.com/office/drawing/2014/main" id="{0B32C3C1-757E-6952-AFC8-6F446BCBB97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623325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75804C-2327-1C17-2861-0E860D01420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D200E0B-FFAD-DDDF-8BE1-872C0B7880E3}"/>
              </a:ext>
            </a:extLst>
          </p:cNvPr>
          <p:cNvSpPr>
            <a:spLocks noGrp="1"/>
          </p:cNvSpPr>
          <p:nvPr>
            <p:ph type="title"/>
          </p:nvPr>
        </p:nvSpPr>
        <p:spPr/>
        <p:txBody>
          <a:bodyPr/>
          <a:lstStyle/>
          <a:p>
            <a:r>
              <a:rPr lang="en-US" dirty="0"/>
              <a:t>Show Notebook</a:t>
            </a:r>
          </a:p>
        </p:txBody>
      </p:sp>
    </p:spTree>
    <p:extLst>
      <p:ext uri="{BB962C8B-B14F-4D97-AF65-F5344CB8AC3E}">
        <p14:creationId xmlns:p14="http://schemas.microsoft.com/office/powerpoint/2010/main" val="453261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0DE4D-DB5C-79B8-3471-27A81E5174C7}"/>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AC0D9593-859C-BE83-9F5C-EA8127D1B6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9373EA18-BC73-5ABF-B1F7-247C15FE306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391F29CF-3FAB-9AD3-22FF-A1A6EE4409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FB2C31C0-0E46-9ED6-7CE0-766F6A52E522}"/>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p>
        </p:txBody>
      </p:sp>
      <p:sp>
        <p:nvSpPr>
          <p:cNvPr id="4" name="TextBox 9">
            <a:extLst>
              <a:ext uri="{FF2B5EF4-FFF2-40B4-BE49-F238E27FC236}">
                <a16:creationId xmlns:a16="http://schemas.microsoft.com/office/drawing/2014/main" id="{FE34F9B8-FD04-8AD3-09D1-948CE53F946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9</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706359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96261</TotalTime>
  <Words>6399</Words>
  <Application>Microsoft Macintosh PowerPoint</Application>
  <PresentationFormat>On-screen Show (16:9)</PresentationFormat>
  <Paragraphs>527</Paragraphs>
  <Slides>67</Slides>
  <Notes>22</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67</vt:i4>
      </vt:variant>
    </vt:vector>
  </HeadingPairs>
  <TitlesOfParts>
    <vt:vector size="83" baseType="lpstr">
      <vt:lpstr>ＭＳ Ｐゴシック</vt:lpstr>
      <vt:lpstr>Arial</vt:lpstr>
      <vt:lpstr>Calibri</vt:lpstr>
      <vt:lpstr>Helvetica</vt:lpstr>
      <vt:lpstr>Monotype Sorts</vt:lpstr>
      <vt:lpstr>Museo For Dell</vt:lpstr>
      <vt:lpstr>Roboto</vt:lpstr>
      <vt:lpstr>Times New Roman</vt:lpstr>
      <vt:lpstr>Webdings</vt:lpstr>
      <vt:lpstr>Wingdings</vt:lpstr>
      <vt:lpstr>Office Theme</vt:lpstr>
      <vt:lpstr>2_db-5-grey</vt:lpstr>
      <vt:lpstr>5_db-5-grey</vt:lpstr>
      <vt:lpstr>2_Office Theme</vt:lpstr>
      <vt:lpstr>4_db-5-grey</vt:lpstr>
      <vt:lpstr>6_Office Theme</vt:lpstr>
      <vt:lpstr>PowerPoint Presentation</vt:lpstr>
      <vt:lpstr>PowerPoint Presentation</vt:lpstr>
      <vt:lpstr>Contents</vt:lpstr>
      <vt:lpstr>PowerPoint Presentation</vt:lpstr>
      <vt:lpstr>PowerPoint Presentation</vt:lpstr>
      <vt:lpstr>PowerPoint Presentation</vt:lpstr>
      <vt:lpstr>PowerPoint Presentation</vt:lpstr>
      <vt:lpstr>Show Notebook</vt:lpstr>
      <vt:lpstr>PowerPoint Presentation</vt:lpstr>
      <vt:lpstr>Index Creation</vt:lpstr>
      <vt:lpstr>Index Creation Example</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lpstr>PowerPoint Presentation</vt:lpstr>
      <vt:lpstr>Advanced Aggregates and Window Functions</vt:lpstr>
      <vt:lpstr>Classic Models: Annual Revenue and YoY Growth by Country</vt:lpstr>
      <vt:lpstr>Revenue and Growth Quarter to Quarter</vt:lpstr>
      <vt:lpstr>PowerPoint Presentation</vt:lpstr>
      <vt:lpstr>Recursion in SQL</vt:lpstr>
      <vt:lpstr>The Power of Recursion</vt:lpstr>
      <vt:lpstr>The Power of Recursion</vt:lpstr>
      <vt:lpstr>Example of Fixed-Point Computation</vt:lpstr>
      <vt:lpstr>Classic Models Management Chain</vt:lpstr>
      <vt:lpstr>Recursive Query</vt:lpstr>
      <vt:lpstr>PowerPoint Presentation</vt:lpstr>
      <vt:lpstr>Specialization</vt:lpstr>
      <vt:lpstr>What Have We Seen?</vt:lpstr>
      <vt:lpstr>PowerPoint Presentation</vt:lpstr>
      <vt:lpstr>PowerPoint Presentation</vt:lpstr>
      <vt:lpstr>Accessing SQL from a Programming Language</vt:lpstr>
      <vt:lpstr>User Profile</vt:lpstr>
      <vt:lpstr>Accessing SQL from a Programming Language (Cont.)</vt:lpstr>
      <vt:lpstr>Some Terms</vt:lpstr>
      <vt:lpstr>Concepts</vt:lpstr>
      <vt:lpstr>Simplistic View</vt:lpstr>
      <vt:lpstr>Transactions</vt:lpstr>
      <vt:lpstr>PowerPoint Presentation</vt:lpstr>
      <vt:lpstr>Full Stack Application</vt:lpstr>
      <vt:lpstr>Full Stack Web Application</vt:lpstr>
      <vt:lpstr>Some Terms</vt:lpstr>
      <vt:lpstr>Some Terms</vt:lpstr>
      <vt:lpstr>REST and Resources</vt:lpstr>
      <vt:lpstr>REST (https://restfulapi.net/)</vt:lpstr>
      <vt:lpstr>Resources</vt:lpstr>
      <vt:lpstr>REST – Resource Oriented</vt:lpstr>
      <vt:lpstr>PowerPoint Presentation</vt:lpstr>
      <vt:lpstr>Resources and APIs</vt:lpstr>
      <vt:lpstr>Data Modeling Concepts and REST</vt:lpstr>
      <vt:lpstr>REST (https://www.tutorialspoint.com/restful/restful_introduction.htm)</vt:lpstr>
      <vt:lpstr>REST (https://www.tutorialspoint.com/restful/restful_introduction.htm)</vt:lpstr>
      <vt:lpstr>Let’s Look at the Programming Project</vt:lpstr>
      <vt:lpstr>Let’s Look at the Programming Project</vt:lpstr>
      <vt:lpstr>URLs</vt:lpstr>
      <vt:lpstr>Simplistic, Conceptual Mapping (Examples)</vt:lpstr>
      <vt:lpstr>Application Architecture</vt:lpstr>
      <vt:lpstr>PowerPoint Presentation</vt:lpstr>
      <vt:lpstr>Codd’s 12 Rules</vt:lpstr>
      <vt:lpstr>Codd’s 12 Rules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628</cp:revision>
  <cp:lastPrinted>2018-11-15T21:01:50Z</cp:lastPrinted>
  <dcterms:created xsi:type="dcterms:W3CDTF">2010-04-12T23:12:02Z</dcterms:created>
  <dcterms:modified xsi:type="dcterms:W3CDTF">2025-10-16T15:33:35Z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